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483" r:id="rId2"/>
    <p:sldId id="509" r:id="rId3"/>
    <p:sldId id="499" r:id="rId4"/>
    <p:sldId id="500" r:id="rId5"/>
    <p:sldId id="501" r:id="rId6"/>
    <p:sldId id="506" r:id="rId7"/>
    <p:sldId id="507" r:id="rId8"/>
    <p:sldId id="503" r:id="rId9"/>
    <p:sldId id="504" r:id="rId10"/>
    <p:sldId id="505" r:id="rId11"/>
    <p:sldId id="511" r:id="rId12"/>
    <p:sldId id="512" r:id="rId13"/>
    <p:sldId id="513" r:id="rId14"/>
    <p:sldId id="514" r:id="rId15"/>
    <p:sldId id="515" r:id="rId16"/>
    <p:sldId id="510" r:id="rId17"/>
  </p:sldIdLst>
  <p:sldSz cx="10693400" cy="7561263"/>
  <p:notesSz cx="6724650" cy="9874250"/>
  <p:defaultTextStyle>
    <a:defPPr>
      <a:defRPr lang="cs-CZ"/>
    </a:defPPr>
    <a:lvl1pPr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520700" indent="-63500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042988" indent="-128588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563688" indent="-192088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2085975" indent="-257175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6868"/>
    <a:srgbClr val="CC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71" autoAdjust="0"/>
    <p:restoredTop sz="86122" autoAdjust="0"/>
  </p:normalViewPr>
  <p:slideViewPr>
    <p:cSldViewPr snapToGrid="0">
      <p:cViewPr varScale="1">
        <p:scale>
          <a:sx n="72" d="100"/>
          <a:sy n="72" d="100"/>
        </p:scale>
        <p:origin x="-1014" y="-90"/>
      </p:cViewPr>
      <p:guideLst>
        <p:guide orient="horz" pos="238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3499"/>
    </p:cViewPr>
  </p:sorter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08413" y="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7B18CC0-316E-4B24-A78A-DFB7D16649BC}" type="datetimeFigureOut">
              <a:rPr lang="sk-SK"/>
              <a:pPr>
                <a:defRPr/>
              </a:pPr>
              <a:t>1. 10. 2013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08413" y="937895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7147CC6-9642-4C26-B85E-557FA9A8E4EE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04305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8413" y="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04305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E09ACE1-D153-4A6E-80AE-893DA864DE7E}" type="datetimeFigureOut">
              <a:rPr lang="sk-SK"/>
              <a:pPr>
                <a:defRPr/>
              </a:pPr>
              <a:t>1. 10. 2013</a:t>
            </a:fld>
            <a:endParaRPr lang="sk-S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46125" y="741363"/>
            <a:ext cx="52324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k-SK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91063"/>
            <a:ext cx="5378450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sk-SK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04305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8413" y="9378950"/>
            <a:ext cx="291465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04305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ECF9584-B2DF-481C-9B45-CD24B1345E95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02005" y="2348893"/>
            <a:ext cx="9089390" cy="1620771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cs-CZ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8B853-EC74-42BA-9FF8-CB650C405EF5}" type="datetimeFigureOut">
              <a:rPr lang="cs-CZ"/>
              <a:pPr>
                <a:defRPr/>
              </a:pPr>
              <a:t>1.10.2013</a:t>
            </a:fld>
            <a:endParaRPr lang="cs-CZ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93045-8ADA-4E5D-8071-98031E5B05F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cs-CZ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cs-CZ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F7AEC-9E26-44F8-8FCA-42D5ED053031}" type="datetimeFigureOut">
              <a:rPr lang="cs-CZ"/>
              <a:pPr>
                <a:defRPr/>
              </a:pPr>
              <a:t>1.10.2013</a:t>
            </a:fld>
            <a:endParaRPr lang="cs-CZ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088B5-12E6-4862-9904-66245041EEF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9067112" y="334306"/>
            <a:ext cx="2812588" cy="711318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cs-CZ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625639" y="334306"/>
            <a:ext cx="8263250" cy="711318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cs-CZ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B7E84-B93A-4FAB-93A9-C4D2BF2B713F}" type="datetimeFigureOut">
              <a:rPr lang="cs-CZ"/>
              <a:pPr>
                <a:defRPr/>
              </a:pPr>
              <a:t>1.10.2013</a:t>
            </a:fld>
            <a:endParaRPr lang="cs-CZ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41C66-47A1-401E-82DE-AFAAED521F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cs-CZ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cs-CZ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A9173-EF62-4BB2-BE1E-6951907E7B73}" type="datetimeFigureOut">
              <a:rPr lang="cs-CZ"/>
              <a:pPr>
                <a:defRPr/>
              </a:pPr>
              <a:t>1.10.2013</a:t>
            </a:fld>
            <a:endParaRPr lang="cs-CZ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1D195-9118-4E2F-A613-22A4EDC13FF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2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sk-SK" smtClean="0"/>
              <a:t>Upravte štýly predlohy textu</a:t>
            </a:r>
            <a:endParaRPr lang="cs-CZ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35D67-8BA9-4E58-95A4-0C927A6FD4DC}" type="datetimeFigureOut">
              <a:rPr lang="cs-CZ"/>
              <a:pPr>
                <a:defRPr/>
              </a:pPr>
              <a:t>1.10.2013</a:t>
            </a:fld>
            <a:endParaRPr lang="cs-CZ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731F9-355C-4046-B644-8FAF063C292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cs-CZ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625639" y="1944575"/>
            <a:ext cx="5537918" cy="550291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cs-CZ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341781" y="1944575"/>
            <a:ext cx="5537919" cy="550291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cs-CZ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5C784-D178-4C6F-BA12-F21E81BD601A}" type="datetimeFigureOut">
              <a:rPr lang="cs-CZ"/>
              <a:pPr>
                <a:defRPr/>
              </a:pPr>
              <a:t>1.10.2013</a:t>
            </a:fld>
            <a:endParaRPr lang="cs-CZ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D5013-6B77-4E3E-BEA5-B15D9E10E0F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</p:spPr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cs-CZ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cs-CZ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cs-CZ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CF05D-E057-4AD1-A2F5-F2F234AA5F24}" type="datetimeFigureOut">
              <a:rPr lang="cs-CZ"/>
              <a:pPr>
                <a:defRPr/>
              </a:pPr>
              <a:t>1.10.2013</a:t>
            </a:fld>
            <a:endParaRPr lang="cs-CZ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71047-1A89-47D9-8757-E28A491B316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cs-CZ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B1932-D3F3-44DA-A5FA-9590A1B81961}" type="datetimeFigureOut">
              <a:rPr lang="cs-CZ"/>
              <a:pPr>
                <a:defRPr/>
              </a:pPr>
              <a:t>1.10.2013</a:t>
            </a:fld>
            <a:endParaRPr lang="cs-CZ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501B9-06A1-44EA-B555-AB815AC5E9B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7D53D-BA2D-455F-A2D3-41B07C7B23E2}" type="datetimeFigureOut">
              <a:rPr lang="cs-CZ"/>
              <a:pPr>
                <a:defRPr/>
              </a:pPr>
              <a:t>1.10.2013</a:t>
            </a:fld>
            <a:endParaRPr lang="cs-CZ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A5395-656A-426E-A906-340097C6217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sk-SK" smtClean="0"/>
              <a:t>Upravte štýly predlohy textu</a:t>
            </a:r>
            <a:endParaRPr lang="cs-CZ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cs-CZ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80B75-FFD2-442D-86B2-0CC74E34CC27}" type="datetimeFigureOut">
              <a:rPr lang="cs-CZ"/>
              <a:pPr>
                <a:defRPr/>
              </a:pPr>
              <a:t>1.10.2013</a:t>
            </a:fld>
            <a:endParaRPr lang="cs-CZ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93CF6-03A5-487C-9ACC-99D99E4D1F5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sk-SK" smtClean="0"/>
              <a:t>Upravte štýly predlohy textu</a:t>
            </a:r>
            <a:endParaRPr lang="cs-CZ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50CA3-6B20-4688-AF53-37ABC5D05672}" type="datetimeFigureOut">
              <a:rPr lang="cs-CZ"/>
              <a:pPr>
                <a:defRPr/>
              </a:pPr>
              <a:t>1.10.2013</a:t>
            </a:fld>
            <a:endParaRPr lang="cs-CZ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CBEAF-95D9-455E-B27E-6506C929400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534988" y="303213"/>
            <a:ext cx="9623425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  <a:endParaRPr lang="cs-CZ" altLang="sk-SK" smtClean="0"/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534988" y="1763713"/>
            <a:ext cx="9623425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  <a:endParaRPr lang="cs-CZ" altLang="sk-SK" smtClean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 defTabSz="1043056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B82171C-0A31-4956-99B7-3C005EABFA37}" type="datetimeFigureOut">
              <a:rPr lang="cs-CZ"/>
              <a:pPr>
                <a:defRPr/>
              </a:pPr>
              <a:t>1.10.2013</a:t>
            </a:fld>
            <a:endParaRPr lang="cs-CZ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 defTabSz="1043056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 defTabSz="1043056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A47762-8AFE-4D04-91F9-623DA37B95D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2988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2pPr>
      <a:lvl3pPr algn="ctr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3pPr>
      <a:lvl4pPr algn="ctr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4pPr>
      <a:lvl5pPr algn="ctr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5pPr>
      <a:lvl6pPr marL="457200" algn="ctr" defTabSz="1042988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6pPr>
      <a:lvl7pPr marL="914400" algn="ctr" defTabSz="1042988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7pPr>
      <a:lvl8pPr marL="1371600" algn="ctr" defTabSz="1042988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8pPr>
      <a:lvl9pPr marL="1828800" algn="ctr" defTabSz="1042988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</a:defRPr>
      </a:lvl9pPr>
    </p:titleStyle>
    <p:bodyStyle>
      <a:lvl1pPr marL="390525" indent="-390525" algn="l" defTabSz="104298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6138" indent="-325438" algn="l" defTabSz="1042988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338" indent="-260350" algn="l" defTabSz="104298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4038" indent="-260350" algn="l" defTabSz="1042988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325" indent="-260350" algn="l" defTabSz="1042988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.png"/><Relationship Id="rId7" Type="http://schemas.openxmlformats.org/officeDocument/2006/relationships/image" Target="../media/image4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5.emf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.png"/><Relationship Id="rId7" Type="http://schemas.openxmlformats.org/officeDocument/2006/relationships/image" Target="../media/image5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17.png"/><Relationship Id="rId10" Type="http://schemas.openxmlformats.org/officeDocument/2006/relationships/image" Target="../media/image53.jpeg"/><Relationship Id="rId4" Type="http://schemas.openxmlformats.org/officeDocument/2006/relationships/image" Target="../media/image5.emf"/><Relationship Id="rId9" Type="http://schemas.openxmlformats.org/officeDocument/2006/relationships/image" Target="../media/image5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4.png"/><Relationship Id="rId7" Type="http://schemas.openxmlformats.org/officeDocument/2006/relationships/image" Target="../media/image5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17.png"/><Relationship Id="rId4" Type="http://schemas.openxmlformats.org/officeDocument/2006/relationships/image" Target="../media/image5.emf"/><Relationship Id="rId9" Type="http://schemas.openxmlformats.org/officeDocument/2006/relationships/image" Target="../media/image5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4.png"/><Relationship Id="rId7" Type="http://schemas.openxmlformats.org/officeDocument/2006/relationships/image" Target="../media/image5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eg"/><Relationship Id="rId5" Type="http://schemas.openxmlformats.org/officeDocument/2006/relationships/image" Target="../media/image17.png"/><Relationship Id="rId4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4.png"/><Relationship Id="rId7" Type="http://schemas.openxmlformats.org/officeDocument/2006/relationships/hyperlink" Target="http://www.google.sk/url?sa=i&amp;rct=j&amp;q=&amp;esrc=s&amp;frm=1&amp;source=images&amp;cd=&amp;cad=rja&amp;docid=oc-rUflfsC9C7M&amp;tbnid=jmBaS79y-TKTaM:&amp;ved=0CAUQjRw&amp;url=http://www.rwe.cz/cs/karta/novinky-z-lyzovani-13720/&amp;ei=1bFKUsvFFInmswah04DYCw&amp;bvm=bv.53371865,d.Yms&amp;psig=AFQjCNGxCR38kwd732lGitP5jaeBb4HsZg&amp;ust=1380713280159618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17.png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jpeg"/><Relationship Id="rId5" Type="http://schemas.openxmlformats.org/officeDocument/2006/relationships/image" Target="../media/image17.png"/><Relationship Id="rId4" Type="http://schemas.openxmlformats.org/officeDocument/2006/relationships/image" Target="../media/image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jpeg"/><Relationship Id="rId5" Type="http://schemas.openxmlformats.org/officeDocument/2006/relationships/image" Target="../media/image64.png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5.jpeg"/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12" Type="http://schemas.openxmlformats.org/officeDocument/2006/relationships/hyperlink" Target="http://www.google.sk/url?sa=i&amp;rct=j&amp;q=&amp;esrc=s&amp;frm=1&amp;source=images&amp;cd=&amp;cad=rja&amp;docid=6ADNqMVBX8i-IM&amp;tbnid=hiXm0YtFuaxTHM:&amp;ved=0CAUQjRw&amp;url=http%3A%2F%2Fliptov.sme.sk%2Fc%2F6186887%2Fna-svetovy-pohar-do-jasnej-prislo-az-okolo-styridsattisic-divakov.html&amp;ei=EHlJUtCqCYnMsgav7IGgCQ&amp;bvm=bv.53217764,d.Yms&amp;psig=AFQjCNEiHCdRsAWOPFojoqpmzfIEiIGLag&amp;ust=138063284301318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google.sk/url?sa=i&amp;rct=j&amp;q=&amp;esrc=s&amp;frm=1&amp;source=images&amp;cd=&amp;cad=rja&amp;docid=CeUfXGjI6tKVoM&amp;tbnid=c2jQFjXMOmqt2M:&amp;ved=0CAUQjRw&amp;url=http%3A%2F%2Fliptov.sme.sk%2Fc%2F6138632%2Fjasna-vracia-slovensko-na-mapu-svetoveho-lyzovania.html&amp;ei=sndJUvSiPMHrswaC-YDAAg&amp;bvm=bv.53217764,d.Yms&amp;psig=AFQjCNEiHCdRsAWOPFojoqpmzfIEiIGLag&amp;ust=1380632843013180" TargetMode="External"/><Relationship Id="rId11" Type="http://schemas.openxmlformats.org/officeDocument/2006/relationships/image" Target="../media/image14.jpeg"/><Relationship Id="rId5" Type="http://schemas.openxmlformats.org/officeDocument/2006/relationships/image" Target="../media/image10.png"/><Relationship Id="rId15" Type="http://schemas.openxmlformats.org/officeDocument/2006/relationships/image" Target="../media/image17.png"/><Relationship Id="rId10" Type="http://schemas.openxmlformats.org/officeDocument/2006/relationships/hyperlink" Target="http://www.google.sk/url?sa=i&amp;rct=j&amp;q=&amp;esrc=s&amp;frm=1&amp;source=images&amp;cd=&amp;cad=rja&amp;docid=6ADNqMVBX8i-IM&amp;tbnid=i1gVOI22obSzYM:&amp;ved=0CAUQjRw&amp;url=http%3A%2F%2Fliptov.sme.sk%2Fc%2F6186887%2Fna-svetovy-pohar-do-jasnej-prislo-az-okolo-styridsattisic-divakov.html&amp;ei=wXhJUrymI4SWtAb3_IDwCw&amp;bvm=bv.53217764,d.Yms&amp;psig=AFQjCNEiHCdRsAWOPFojoqpmzfIEiIGLag&amp;ust=1380632843013180" TargetMode="External"/><Relationship Id="rId4" Type="http://schemas.openxmlformats.org/officeDocument/2006/relationships/image" Target="../media/image5.emf"/><Relationship Id="rId9" Type="http://schemas.openxmlformats.org/officeDocument/2006/relationships/image" Target="../media/image13.png"/><Relationship Id="rId1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4.png"/><Relationship Id="rId7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11" Type="http://schemas.openxmlformats.org/officeDocument/2006/relationships/image" Target="../media/image17.pn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5.emf"/><Relationship Id="rId9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4.png"/><Relationship Id="rId7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11" Type="http://schemas.openxmlformats.org/officeDocument/2006/relationships/image" Target="../media/image17.pn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5.emf"/><Relationship Id="rId9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4.png"/><Relationship Id="rId7" Type="http://schemas.openxmlformats.org/officeDocument/2006/relationships/image" Target="../media/image3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17.png"/><Relationship Id="rId4" Type="http://schemas.openxmlformats.org/officeDocument/2006/relationships/image" Target="../media/image5.emf"/><Relationship Id="rId9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4.png"/><Relationship Id="rId7" Type="http://schemas.openxmlformats.org/officeDocument/2006/relationships/image" Target="../media/image4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5.emf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Obrázok 11" descr="C:\Users\Artzova\Documents\Zima 2013_2014\Majstrovstva Juniorov\foto - brozura\panorama chopok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3400" cy="533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BlokTextu 2"/>
          <p:cNvSpPr txBox="1"/>
          <p:nvPr/>
        </p:nvSpPr>
        <p:spPr>
          <a:xfrm>
            <a:off x="3995738" y="3957638"/>
            <a:ext cx="6697662" cy="1768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  <a:latin typeface="+mn-lt"/>
              </a:rPr>
              <a:t>FIS alpine World Cup in CZE and SVK</a:t>
            </a:r>
            <a:endParaRPr lang="sk-SK" sz="3200" dirty="0">
              <a:solidFill>
                <a:srgbClr val="002060"/>
              </a:solidFill>
              <a:latin typeface="+mn-lt"/>
            </a:endParaRPr>
          </a:p>
          <a:p>
            <a:pPr algn="ctr">
              <a:defRPr/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 2016 and following up </a:t>
            </a:r>
            <a:endParaRPr lang="sk-SK" sz="2800" dirty="0">
              <a:solidFill>
                <a:srgbClr val="002060"/>
              </a:solidFill>
              <a:latin typeface="+mn-lt"/>
            </a:endParaRPr>
          </a:p>
          <a:p>
            <a:pPr algn="ctr">
              <a:defRPr/>
            </a:pPr>
            <a:r>
              <a:rPr lang="sk-SK" sz="2800" dirty="0" err="1">
                <a:solidFill>
                  <a:srgbClr val="002060"/>
                </a:solidFill>
                <a:latin typeface="+mn-lt"/>
              </a:rPr>
              <a:t>Špindlerův</a:t>
            </a:r>
            <a:r>
              <a:rPr lang="sk-SK" sz="2800" dirty="0">
                <a:solidFill>
                  <a:srgbClr val="002060"/>
                </a:solidFill>
                <a:latin typeface="+mn-lt"/>
              </a:rPr>
              <a:t> </a:t>
            </a:r>
            <a:r>
              <a:rPr lang="sk-SK" sz="2800" dirty="0" err="1">
                <a:solidFill>
                  <a:srgbClr val="002060"/>
                </a:solidFill>
                <a:latin typeface="+mn-lt"/>
              </a:rPr>
              <a:t>Mlýn</a:t>
            </a:r>
            <a:r>
              <a:rPr lang="sk-SK" sz="2800" dirty="0">
                <a:solidFill>
                  <a:srgbClr val="002060"/>
                </a:solidFill>
                <a:latin typeface="+mn-lt"/>
              </a:rPr>
              <a:t> &amp; Jasná Nízke Tatry</a:t>
            </a:r>
          </a:p>
          <a:p>
            <a:pPr algn="ctr">
              <a:defRPr/>
            </a:pPr>
            <a:endParaRPr lang="sk-SK" dirty="0"/>
          </a:p>
        </p:txBody>
      </p:sp>
      <p:pic>
        <p:nvPicPr>
          <p:cNvPr id="2052" name="Obrázok 24"/>
          <p:cNvPicPr>
            <a:picLocks noChangeAspect="1" noChangeArrowheads="1"/>
          </p:cNvPicPr>
          <p:nvPr/>
        </p:nvPicPr>
        <p:blipFill>
          <a:blip r:embed="rId3" cstate="print"/>
          <a:srcRect l="7465" t="17896" r="82489" b="6117"/>
          <a:stretch>
            <a:fillRect/>
          </a:stretch>
        </p:blipFill>
        <p:spPr bwMode="auto">
          <a:xfrm>
            <a:off x="1588" y="0"/>
            <a:ext cx="1819275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Obrázek 7" descr="Soulogo SLCR a Czech Ski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" y="366713"/>
            <a:ext cx="1746250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BlokTextu 3"/>
          <p:cNvSpPr txBox="1">
            <a:spLocks noChangeArrowheads="1"/>
          </p:cNvSpPr>
          <p:nvPr/>
        </p:nvSpPr>
        <p:spPr bwMode="auto">
          <a:xfrm>
            <a:off x="1588" y="4841875"/>
            <a:ext cx="181927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k-SK" altLang="sk-SK">
              <a:solidFill>
                <a:schemeClr val="bg1"/>
              </a:solidFill>
            </a:endParaRPr>
          </a:p>
        </p:txBody>
      </p:sp>
      <p:pic>
        <p:nvPicPr>
          <p:cNvPr id="2055" name="Picture 7"/>
          <p:cNvPicPr>
            <a:picLocks noChangeAspect="1"/>
          </p:cNvPicPr>
          <p:nvPr/>
        </p:nvPicPr>
        <p:blipFill>
          <a:blip r:embed="rId5" cstate="print"/>
          <a:srcRect l="51688" t="7668" r="1791"/>
          <a:stretch>
            <a:fillRect/>
          </a:stretch>
        </p:blipFill>
        <p:spPr bwMode="auto">
          <a:xfrm>
            <a:off x="296863" y="4722813"/>
            <a:ext cx="134143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Obrázok 7"/>
          <p:cNvPicPr>
            <a:picLocks noChangeAspect="1" noChangeArrowheads="1"/>
          </p:cNvPicPr>
          <p:nvPr/>
        </p:nvPicPr>
        <p:blipFill>
          <a:blip r:embed="rId6" cstate="print"/>
          <a:srcRect l="3444" t="25665" r="18146" b="20705"/>
          <a:stretch>
            <a:fillRect/>
          </a:stretch>
        </p:blipFill>
        <p:spPr bwMode="auto">
          <a:xfrm>
            <a:off x="1860550" y="6307138"/>
            <a:ext cx="23526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Obrázok 24"/>
          <p:cNvPicPr>
            <a:picLocks noChangeAspect="1" noChangeArrowheads="1"/>
          </p:cNvPicPr>
          <p:nvPr/>
        </p:nvPicPr>
        <p:blipFill>
          <a:blip r:embed="rId2" cstate="print"/>
          <a:srcRect l="7465" t="17896" r="82489" b="6117"/>
          <a:stretch>
            <a:fillRect/>
          </a:stretch>
        </p:blipFill>
        <p:spPr bwMode="auto">
          <a:xfrm>
            <a:off x="1588" y="0"/>
            <a:ext cx="1819275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Obrázek 7" descr="Soulogo SLCR a Czech Ski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" y="366713"/>
            <a:ext cx="1746250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BlokTextu 3"/>
          <p:cNvSpPr txBox="1">
            <a:spLocks noChangeArrowheads="1"/>
          </p:cNvSpPr>
          <p:nvPr/>
        </p:nvSpPr>
        <p:spPr bwMode="auto">
          <a:xfrm>
            <a:off x="1588" y="4841875"/>
            <a:ext cx="181927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k-SK" altLang="sk-SK">
              <a:solidFill>
                <a:schemeClr val="bg1"/>
              </a:solidFill>
            </a:endParaRPr>
          </a:p>
        </p:txBody>
      </p:sp>
      <p:pic>
        <p:nvPicPr>
          <p:cNvPr id="11269" name="Picture 7"/>
          <p:cNvPicPr>
            <a:picLocks noChangeAspect="1"/>
          </p:cNvPicPr>
          <p:nvPr/>
        </p:nvPicPr>
        <p:blipFill>
          <a:blip r:embed="rId4" cstate="print"/>
          <a:srcRect l="51688" t="7668" r="1791"/>
          <a:stretch>
            <a:fillRect/>
          </a:stretch>
        </p:blipFill>
        <p:spPr bwMode="auto">
          <a:xfrm>
            <a:off x="296863" y="4722813"/>
            <a:ext cx="134143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Nadpis 1"/>
          <p:cNvSpPr txBox="1">
            <a:spLocks/>
          </p:cNvSpPr>
          <p:nvPr/>
        </p:nvSpPr>
        <p:spPr bwMode="auto">
          <a:xfrm>
            <a:off x="617538" y="49213"/>
            <a:ext cx="9625012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/>
          <a:p>
            <a:pPr algn="ctr">
              <a:defRPr/>
            </a:pPr>
            <a:r>
              <a:rPr lang="sk-SK" altLang="sk-SK" sz="3200" dirty="0">
                <a:latin typeface="+mn-lt"/>
              </a:rPr>
              <a:t>MORE THAN SKIING </a:t>
            </a:r>
            <a:endParaRPr lang="en-GB" altLang="sk-SK" sz="3200" dirty="0">
              <a:latin typeface="+mn-lt"/>
            </a:endParaRPr>
          </a:p>
        </p:txBody>
      </p:sp>
      <p:sp>
        <p:nvSpPr>
          <p:cNvPr id="9" name="Zástupný symbol obsahu 2"/>
          <p:cNvSpPr txBox="1">
            <a:spLocks/>
          </p:cNvSpPr>
          <p:nvPr/>
        </p:nvSpPr>
        <p:spPr>
          <a:xfrm>
            <a:off x="1484313" y="5659438"/>
            <a:ext cx="8647112" cy="1874837"/>
          </a:xfrm>
          <a:prstGeom prst="rect">
            <a:avLst/>
          </a:prstGeom>
        </p:spPr>
        <p:txBody>
          <a:bodyPr lIns="104306" tIns="52153" rIns="104306" bIns="52153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4687" algn="just" fontAlgn="auto">
              <a:spcAft>
                <a:spcPts val="0"/>
              </a:spcAft>
              <a:buClr>
                <a:srgbClr val="FF0000"/>
              </a:buClr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 </a:t>
            </a:r>
            <a:endParaRPr lang="sk-SK" sz="1600" dirty="0">
              <a:solidFill>
                <a:schemeClr val="tx1"/>
              </a:solidFill>
            </a:endParaRPr>
          </a:p>
          <a:p>
            <a:pPr marL="414687" algn="l" fontAlgn="auto">
              <a:spcAft>
                <a:spcPts val="0"/>
              </a:spcAft>
              <a:buClr>
                <a:srgbClr val="FF0000"/>
              </a:buClr>
              <a:defRPr/>
            </a:pPr>
            <a:endParaRPr lang="sk-SK" sz="1600" dirty="0">
              <a:solidFill>
                <a:schemeClr val="tx1"/>
              </a:solidFill>
            </a:endParaRPr>
          </a:p>
          <a:p>
            <a:pPr marL="411066" lvl="2" algn="l" fontAlgn="auto">
              <a:spcAft>
                <a:spcPts val="0"/>
              </a:spcAft>
              <a:defRPr/>
            </a:pPr>
            <a:endParaRPr lang="sk-SK" sz="1400" b="1" dirty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sk-SK" sz="1100" b="1" dirty="0">
              <a:solidFill>
                <a:schemeClr val="tx1"/>
              </a:solidFill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1931988" y="5684838"/>
            <a:ext cx="8572500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600" dirty="0">
                <a:latin typeface="+mn-lt"/>
              </a:rPr>
              <a:t>The </a:t>
            </a:r>
            <a:r>
              <a:rPr lang="en-US" sz="1600" b="1" dirty="0">
                <a:latin typeface="+mn-lt"/>
              </a:rPr>
              <a:t>sport infrastructure and services</a:t>
            </a:r>
            <a:r>
              <a:rPr lang="en-US" sz="1600" dirty="0">
                <a:latin typeface="+mn-lt"/>
              </a:rPr>
              <a:t> are growing year by year and this gives us a chance to build up a well equipped race area with high level background for athletes and teams</a:t>
            </a:r>
            <a:r>
              <a:rPr lang="sk-SK" sz="1600" dirty="0">
                <a:latin typeface="+mn-lt"/>
              </a:rPr>
              <a:t> : </a:t>
            </a:r>
            <a:r>
              <a:rPr lang="sk-SK" sz="1600" b="1" dirty="0" err="1">
                <a:latin typeface="+mn-lt"/>
              </a:rPr>
              <a:t>Aquapark</a:t>
            </a:r>
            <a:r>
              <a:rPr lang="sk-SK" sz="1600" b="1" dirty="0">
                <a:latin typeface="+mn-lt"/>
              </a:rPr>
              <a:t> </a:t>
            </a:r>
            <a:r>
              <a:rPr lang="sk-SK" sz="1600" b="1" dirty="0" err="1">
                <a:latin typeface="+mn-lt"/>
              </a:rPr>
              <a:t>Tatralandia</a:t>
            </a:r>
            <a:r>
              <a:rPr lang="sk-SK" sz="1600" b="1" dirty="0">
                <a:latin typeface="+mn-lt"/>
              </a:rPr>
              <a:t>, </a:t>
            </a:r>
            <a:r>
              <a:rPr lang="sk-SK" sz="1600" b="1" dirty="0" err="1">
                <a:latin typeface="+mn-lt"/>
              </a:rPr>
              <a:t>Aqualand</a:t>
            </a:r>
            <a:r>
              <a:rPr lang="sk-SK" sz="1600" b="1" dirty="0">
                <a:latin typeface="+mn-lt"/>
              </a:rPr>
              <a:t> </a:t>
            </a:r>
            <a:r>
              <a:rPr lang="sk-SK" sz="1600" b="1" dirty="0" err="1">
                <a:latin typeface="+mn-lt"/>
              </a:rPr>
              <a:t>Moravia</a:t>
            </a:r>
            <a:r>
              <a:rPr lang="sk-SK" sz="1600" b="1" dirty="0">
                <a:latin typeface="+mn-lt"/>
              </a:rPr>
              <a:t>, </a:t>
            </a:r>
            <a:r>
              <a:rPr lang="sk-SK" sz="1600" b="1" dirty="0" err="1">
                <a:latin typeface="+mn-lt"/>
              </a:rPr>
              <a:t>excellent</a:t>
            </a:r>
            <a:r>
              <a:rPr lang="sk-SK" sz="1600" b="1" dirty="0">
                <a:latin typeface="+mn-lt"/>
              </a:rPr>
              <a:t> </a:t>
            </a:r>
            <a:r>
              <a:rPr lang="sk-SK" sz="1600" b="1" dirty="0" err="1">
                <a:latin typeface="+mn-lt"/>
              </a:rPr>
              <a:t>gourmet</a:t>
            </a:r>
            <a:r>
              <a:rPr lang="sk-SK" sz="1600" b="1" dirty="0">
                <a:latin typeface="+mn-lt"/>
              </a:rPr>
              <a:t> </a:t>
            </a:r>
            <a:r>
              <a:rPr lang="sk-SK" sz="1600" b="1" dirty="0" err="1">
                <a:latin typeface="+mn-lt"/>
              </a:rPr>
              <a:t>restaurants</a:t>
            </a:r>
            <a:r>
              <a:rPr lang="sk-SK" sz="1600" b="1" dirty="0">
                <a:latin typeface="+mn-lt"/>
              </a:rPr>
              <a:t>, </a:t>
            </a:r>
            <a:r>
              <a:rPr lang="sk-SK" sz="1600" b="1" dirty="0" err="1">
                <a:latin typeface="+mn-lt"/>
              </a:rPr>
              <a:t>night</a:t>
            </a:r>
            <a:r>
              <a:rPr lang="sk-SK" sz="1600" b="1" dirty="0">
                <a:latin typeface="+mn-lt"/>
              </a:rPr>
              <a:t> </a:t>
            </a:r>
            <a:r>
              <a:rPr lang="sk-SK" sz="1600" b="1" dirty="0" err="1">
                <a:latin typeface="+mn-lt"/>
              </a:rPr>
              <a:t>life</a:t>
            </a:r>
            <a:r>
              <a:rPr lang="sk-SK" sz="1600" b="1" dirty="0">
                <a:latin typeface="+mn-lt"/>
              </a:rPr>
              <a:t>, </a:t>
            </a:r>
            <a:r>
              <a:rPr lang="sk-SK" sz="1600" b="1" dirty="0" err="1">
                <a:latin typeface="+mn-lt"/>
              </a:rPr>
              <a:t>Tatrymotion</a:t>
            </a:r>
            <a:r>
              <a:rPr lang="sk-SK" sz="1600" b="1" dirty="0">
                <a:latin typeface="+mn-lt"/>
              </a:rPr>
              <a:t> (</a:t>
            </a:r>
            <a:r>
              <a:rPr lang="sk-SK" sz="1600" b="1" dirty="0" err="1">
                <a:latin typeface="+mn-lt"/>
              </a:rPr>
              <a:t>ski</a:t>
            </a:r>
            <a:r>
              <a:rPr lang="sk-SK" sz="1600" b="1" dirty="0">
                <a:latin typeface="+mn-lt"/>
              </a:rPr>
              <a:t> </a:t>
            </a:r>
            <a:r>
              <a:rPr lang="sk-SK" sz="1600" b="1" dirty="0" err="1">
                <a:latin typeface="+mn-lt"/>
              </a:rPr>
              <a:t>rental</a:t>
            </a:r>
            <a:r>
              <a:rPr lang="sk-SK" sz="1600" b="1" dirty="0">
                <a:latin typeface="+mn-lt"/>
              </a:rPr>
              <a:t>, </a:t>
            </a:r>
            <a:r>
              <a:rPr lang="sk-SK" sz="1600" b="1" dirty="0" err="1">
                <a:latin typeface="+mn-lt"/>
              </a:rPr>
              <a:t>service</a:t>
            </a:r>
            <a:r>
              <a:rPr lang="sk-SK" sz="1600" b="1" dirty="0">
                <a:latin typeface="+mn-lt"/>
              </a:rPr>
              <a:t>, </a:t>
            </a:r>
            <a:r>
              <a:rPr lang="sk-SK" sz="1600" b="1" dirty="0" err="1">
                <a:latin typeface="+mn-lt"/>
              </a:rPr>
              <a:t>ski</a:t>
            </a:r>
            <a:r>
              <a:rPr lang="sk-SK" sz="1600" b="1" dirty="0">
                <a:latin typeface="+mn-lt"/>
              </a:rPr>
              <a:t> </a:t>
            </a:r>
            <a:r>
              <a:rPr lang="sk-SK" sz="1600" b="1" dirty="0" err="1">
                <a:latin typeface="+mn-lt"/>
              </a:rPr>
              <a:t>school</a:t>
            </a:r>
            <a:r>
              <a:rPr lang="sk-SK" sz="1600" b="1" dirty="0">
                <a:latin typeface="+mn-lt"/>
              </a:rPr>
              <a:t>), </a:t>
            </a:r>
            <a:r>
              <a:rPr lang="sk-SK" sz="1600" b="1" dirty="0" err="1">
                <a:latin typeface="+mn-lt"/>
              </a:rPr>
              <a:t>fashion</a:t>
            </a:r>
            <a:r>
              <a:rPr lang="sk-SK" sz="1600" b="1" dirty="0">
                <a:latin typeface="+mn-lt"/>
              </a:rPr>
              <a:t> </a:t>
            </a:r>
            <a:r>
              <a:rPr lang="sk-SK" sz="1600" b="1" dirty="0" err="1">
                <a:latin typeface="+mn-lt"/>
              </a:rPr>
              <a:t>shops</a:t>
            </a:r>
            <a:r>
              <a:rPr lang="sk-SK" sz="1600" b="1" dirty="0">
                <a:latin typeface="+mn-lt"/>
              </a:rPr>
              <a:t>, </a:t>
            </a:r>
            <a:r>
              <a:rPr lang="sk-SK" sz="1600" b="1" dirty="0" err="1">
                <a:latin typeface="+mn-lt"/>
              </a:rPr>
              <a:t>wellness</a:t>
            </a:r>
            <a:r>
              <a:rPr lang="sk-SK" sz="1600" b="1" dirty="0">
                <a:latin typeface="+mn-lt"/>
              </a:rPr>
              <a:t> &amp; </a:t>
            </a:r>
            <a:r>
              <a:rPr lang="sk-SK" sz="1600" b="1" dirty="0" err="1">
                <a:latin typeface="+mn-lt"/>
              </a:rPr>
              <a:t>spa</a:t>
            </a:r>
            <a:r>
              <a:rPr lang="sk-SK" sz="1600" b="1" dirty="0">
                <a:latin typeface="+mn-lt"/>
              </a:rPr>
              <a:t> and </a:t>
            </a:r>
            <a:r>
              <a:rPr lang="sk-SK" sz="1600" b="1" dirty="0" err="1">
                <a:latin typeface="+mn-lt"/>
              </a:rPr>
              <a:t>much</a:t>
            </a:r>
            <a:r>
              <a:rPr lang="sk-SK" sz="1600" b="1" dirty="0">
                <a:latin typeface="+mn-lt"/>
              </a:rPr>
              <a:t> more ...</a:t>
            </a:r>
            <a:endParaRPr lang="sk-SK" b="1" dirty="0"/>
          </a:p>
        </p:txBody>
      </p:sp>
      <p:pic>
        <p:nvPicPr>
          <p:cNvPr id="11273" name="Picture 2" descr="C:\3 Fotobanka\4 Tatralandia\Novy Tropical Paradise TTL\DSC_3580_stitch sm.jpg"/>
          <p:cNvPicPr>
            <a:picLocks noChangeAspect="1" noChangeArrowheads="1"/>
          </p:cNvPicPr>
          <p:nvPr/>
        </p:nvPicPr>
        <p:blipFill>
          <a:blip r:embed="rId5" cstate="print"/>
          <a:srcRect l="9943"/>
          <a:stretch>
            <a:fillRect/>
          </a:stretch>
        </p:blipFill>
        <p:spPr bwMode="auto">
          <a:xfrm>
            <a:off x="1931988" y="1062038"/>
            <a:ext cx="6223000" cy="4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4" descr="C:\Users\marketing\Desktop\mice prezentacia\DSC_3377And8more.jpg"/>
          <p:cNvPicPr>
            <a:picLocks noChangeAspect="1" noChangeArrowheads="1"/>
          </p:cNvPicPr>
          <p:nvPr/>
        </p:nvPicPr>
        <p:blipFill>
          <a:blip r:embed="rId6" cstate="print"/>
          <a:srcRect l="-2"/>
          <a:stretch>
            <a:fillRect/>
          </a:stretch>
        </p:blipFill>
        <p:spPr bwMode="auto">
          <a:xfrm>
            <a:off x="8229600" y="1062038"/>
            <a:ext cx="2274888" cy="150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Obrázok 16" descr="C:\Users\Artzova\Documents\Zima 2013_2014\Majstrovstva Juniorov\foto - brozura\DSC_39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29600" y="4187825"/>
            <a:ext cx="2274888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Obrázok 17" descr="C:\Users\Artzova\Documents\Zima 2013_2014\Špindl\Spindl - foto\_untitled_-(46)#458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29600" y="2628900"/>
            <a:ext cx="2274888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7" name="Obrázok 12"/>
          <p:cNvPicPr>
            <a:picLocks noChangeAspect="1" noChangeArrowheads="1"/>
          </p:cNvPicPr>
          <p:nvPr/>
        </p:nvPicPr>
        <p:blipFill>
          <a:blip r:embed="rId9" cstate="print"/>
          <a:srcRect l="3444" t="25665" r="18146" b="20705"/>
          <a:stretch>
            <a:fillRect/>
          </a:stretch>
        </p:blipFill>
        <p:spPr bwMode="auto">
          <a:xfrm>
            <a:off x="1784350" y="6865938"/>
            <a:ext cx="1598613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Obrázok 24"/>
          <p:cNvPicPr>
            <a:picLocks noChangeAspect="1" noChangeArrowheads="1"/>
          </p:cNvPicPr>
          <p:nvPr/>
        </p:nvPicPr>
        <p:blipFill>
          <a:blip r:embed="rId2" cstate="print"/>
          <a:srcRect l="7465" t="17896" r="82489" b="6117"/>
          <a:stretch>
            <a:fillRect/>
          </a:stretch>
        </p:blipFill>
        <p:spPr bwMode="auto">
          <a:xfrm>
            <a:off x="1588" y="0"/>
            <a:ext cx="1819275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Obrázek 7" descr="Soulogo SLCR a Czech Ski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" y="366713"/>
            <a:ext cx="1746250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BlokTextu 3"/>
          <p:cNvSpPr txBox="1">
            <a:spLocks noChangeArrowheads="1"/>
          </p:cNvSpPr>
          <p:nvPr/>
        </p:nvSpPr>
        <p:spPr bwMode="auto">
          <a:xfrm>
            <a:off x="1588" y="4841875"/>
            <a:ext cx="181927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k-SK" altLang="sk-SK">
              <a:solidFill>
                <a:schemeClr val="bg1"/>
              </a:solidFill>
            </a:endParaRPr>
          </a:p>
        </p:txBody>
      </p:sp>
      <p:pic>
        <p:nvPicPr>
          <p:cNvPr id="12293" name="Picture 7"/>
          <p:cNvPicPr>
            <a:picLocks noChangeAspect="1"/>
          </p:cNvPicPr>
          <p:nvPr/>
        </p:nvPicPr>
        <p:blipFill>
          <a:blip r:embed="rId4" cstate="print"/>
          <a:srcRect l="51688" t="7668" r="1791"/>
          <a:stretch>
            <a:fillRect/>
          </a:stretch>
        </p:blipFill>
        <p:spPr bwMode="auto">
          <a:xfrm>
            <a:off x="296863" y="4722813"/>
            <a:ext cx="134143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Nadpis 1"/>
          <p:cNvSpPr txBox="1">
            <a:spLocks/>
          </p:cNvSpPr>
          <p:nvPr/>
        </p:nvSpPr>
        <p:spPr bwMode="auto">
          <a:xfrm>
            <a:off x="1163638" y="249238"/>
            <a:ext cx="9625012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/>
          <a:p>
            <a:pPr algn="ctr">
              <a:defRPr/>
            </a:pPr>
            <a:r>
              <a:rPr lang="sk-SK" sz="3200" dirty="0">
                <a:latin typeface="+mn-lt"/>
              </a:rPr>
              <a:t>INVESTMENT 2008 -2013, 189 mil. EUR</a:t>
            </a:r>
          </a:p>
          <a:p>
            <a:pPr algn="ctr">
              <a:defRPr/>
            </a:pPr>
            <a:r>
              <a:rPr lang="sk-SK" altLang="sk-SK" sz="2400" dirty="0">
                <a:latin typeface="+mn-lt"/>
              </a:rPr>
              <a:t>JASNÁ NÍZKE TATRY &amp; TATRY REGION </a:t>
            </a:r>
            <a:endParaRPr lang="en-GB" altLang="sk-SK" sz="2400" dirty="0">
              <a:latin typeface="+mn-lt"/>
            </a:endParaRPr>
          </a:p>
        </p:txBody>
      </p:sp>
      <p:sp>
        <p:nvSpPr>
          <p:cNvPr id="9" name="Zástupný symbol obsahu 2"/>
          <p:cNvSpPr txBox="1">
            <a:spLocks/>
          </p:cNvSpPr>
          <p:nvPr/>
        </p:nvSpPr>
        <p:spPr>
          <a:xfrm>
            <a:off x="1484313" y="5659438"/>
            <a:ext cx="8647112" cy="1874837"/>
          </a:xfrm>
          <a:prstGeom prst="rect">
            <a:avLst/>
          </a:prstGeom>
        </p:spPr>
        <p:txBody>
          <a:bodyPr lIns="104306" tIns="52153" rIns="104306" bIns="52153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4687" algn="just" fontAlgn="auto">
              <a:spcAft>
                <a:spcPts val="0"/>
              </a:spcAft>
              <a:buClr>
                <a:srgbClr val="FF0000"/>
              </a:buClr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 </a:t>
            </a:r>
            <a:endParaRPr lang="sk-SK" sz="1600" dirty="0">
              <a:solidFill>
                <a:schemeClr val="tx1"/>
              </a:solidFill>
            </a:endParaRPr>
          </a:p>
          <a:p>
            <a:pPr marL="414687" algn="l" fontAlgn="auto">
              <a:spcAft>
                <a:spcPts val="0"/>
              </a:spcAft>
              <a:buClr>
                <a:srgbClr val="FF0000"/>
              </a:buClr>
              <a:defRPr/>
            </a:pPr>
            <a:endParaRPr lang="sk-SK" sz="1600" dirty="0">
              <a:solidFill>
                <a:schemeClr val="tx1"/>
              </a:solidFill>
            </a:endParaRPr>
          </a:p>
          <a:p>
            <a:pPr marL="411066" lvl="2" algn="l" fontAlgn="auto">
              <a:spcAft>
                <a:spcPts val="0"/>
              </a:spcAft>
              <a:defRPr/>
            </a:pPr>
            <a:endParaRPr lang="sk-SK" sz="1400" b="1" dirty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sk-SK" sz="1100" b="1" dirty="0">
              <a:solidFill>
                <a:schemeClr val="tx1"/>
              </a:solidFill>
            </a:endParaRPr>
          </a:p>
        </p:txBody>
      </p:sp>
      <p:pic>
        <p:nvPicPr>
          <p:cNvPr id="12296" name="Obrázok 12"/>
          <p:cNvPicPr>
            <a:picLocks noChangeAspect="1" noChangeArrowheads="1"/>
          </p:cNvPicPr>
          <p:nvPr/>
        </p:nvPicPr>
        <p:blipFill>
          <a:blip r:embed="rId5" cstate="print"/>
          <a:srcRect l="3444" t="25665" r="18146" b="20705"/>
          <a:stretch>
            <a:fillRect/>
          </a:stretch>
        </p:blipFill>
        <p:spPr bwMode="auto">
          <a:xfrm>
            <a:off x="1784350" y="6969125"/>
            <a:ext cx="1598613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ĺžnik 2"/>
          <p:cNvSpPr/>
          <p:nvPr/>
        </p:nvSpPr>
        <p:spPr>
          <a:xfrm>
            <a:off x="1820863" y="4722813"/>
            <a:ext cx="8310562" cy="22463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 smtClean="0">
                <a:latin typeface="+mn-lt"/>
              </a:rPr>
              <a:t>8 new cableways</a:t>
            </a:r>
          </a:p>
          <a:p>
            <a:pPr>
              <a:defRPr/>
            </a:pPr>
            <a:r>
              <a:rPr lang="en-US" sz="1400" dirty="0" smtClean="0">
                <a:latin typeface="+mn-lt"/>
              </a:rPr>
              <a:t>New km of slopes and </a:t>
            </a:r>
            <a:r>
              <a:rPr lang="en-US" sz="1400" dirty="0" err="1" smtClean="0">
                <a:latin typeface="+mn-lt"/>
              </a:rPr>
              <a:t>artifical</a:t>
            </a:r>
            <a:r>
              <a:rPr lang="en-US" sz="1400" dirty="0" smtClean="0">
                <a:latin typeface="+mn-lt"/>
              </a:rPr>
              <a:t> snow making system of the new slopes  </a:t>
            </a:r>
          </a:p>
          <a:p>
            <a:pPr>
              <a:defRPr/>
            </a:pPr>
            <a:r>
              <a:rPr lang="en-US" sz="1400" dirty="0" smtClean="0">
                <a:latin typeface="+mn-lt"/>
              </a:rPr>
              <a:t>Enlargement and improvement of the slopes  </a:t>
            </a:r>
          </a:p>
          <a:p>
            <a:pPr>
              <a:defRPr/>
            </a:pPr>
            <a:r>
              <a:rPr lang="en-US" sz="1400" dirty="0" smtClean="0">
                <a:latin typeface="+mn-lt"/>
              </a:rPr>
              <a:t>2 new ski </a:t>
            </a:r>
            <a:r>
              <a:rPr lang="en-US" sz="1400" dirty="0" err="1" smtClean="0">
                <a:latin typeface="+mn-lt"/>
              </a:rPr>
              <a:t>kindergarden</a:t>
            </a:r>
            <a:r>
              <a:rPr lang="en-US" sz="1400" dirty="0" smtClean="0">
                <a:latin typeface="+mn-lt"/>
              </a:rPr>
              <a:t> with an area of 10.000m</a:t>
            </a:r>
            <a:r>
              <a:rPr lang="en-US" sz="1400" baseline="30000" dirty="0" smtClean="0">
                <a:latin typeface="+mn-lt"/>
              </a:rPr>
              <a:t>2</a:t>
            </a:r>
            <a:endParaRPr lang="en-US" sz="1400" dirty="0" smtClean="0">
              <a:latin typeface="+mn-lt"/>
            </a:endParaRPr>
          </a:p>
          <a:p>
            <a:pPr>
              <a:defRPr/>
            </a:pPr>
            <a:r>
              <a:rPr lang="en-US" sz="1400" dirty="0" smtClean="0">
                <a:latin typeface="+mn-lt"/>
              </a:rPr>
              <a:t>TATRY MOTION – 10 new facilities (rental, service, shop, kids areas) </a:t>
            </a:r>
          </a:p>
          <a:p>
            <a:pPr>
              <a:defRPr/>
            </a:pPr>
            <a:r>
              <a:rPr lang="en-US" sz="1400" dirty="0" smtClean="0">
                <a:latin typeface="+mn-lt"/>
              </a:rPr>
              <a:t>Gastronomic facilities on the slopes – 33 restaurants and après-ski bars</a:t>
            </a:r>
          </a:p>
          <a:p>
            <a:pPr>
              <a:defRPr/>
            </a:pPr>
            <a:r>
              <a:rPr lang="en-US" sz="1400" dirty="0" smtClean="0">
                <a:latin typeface="+mn-lt"/>
              </a:rPr>
              <a:t>SKI IN/ SKI-OUT transport – free ski buses system, new parking areas</a:t>
            </a:r>
          </a:p>
          <a:p>
            <a:pPr>
              <a:defRPr/>
            </a:pPr>
            <a:r>
              <a:rPr lang="en-US" sz="1400" dirty="0" err="1" smtClean="0">
                <a:latin typeface="+mn-lt"/>
              </a:rPr>
              <a:t>Aquapark</a:t>
            </a:r>
            <a:r>
              <a:rPr lang="en-US" sz="1400" dirty="0" smtClean="0">
                <a:latin typeface="+mn-lt"/>
              </a:rPr>
              <a:t> TATRALANDIA – new Tropical Paradise </a:t>
            </a:r>
          </a:p>
          <a:p>
            <a:pPr>
              <a:defRPr/>
            </a:pPr>
            <a:r>
              <a:rPr lang="en-US" sz="1400" dirty="0" smtClean="0">
                <a:latin typeface="+mn-lt"/>
              </a:rPr>
              <a:t>11 top quality hotels &amp; </a:t>
            </a:r>
            <a:r>
              <a:rPr lang="en-US" sz="1400" dirty="0" err="1" smtClean="0">
                <a:latin typeface="+mn-lt"/>
              </a:rPr>
              <a:t>appartments</a:t>
            </a:r>
            <a:r>
              <a:rPr lang="en-US" sz="1400" dirty="0" smtClean="0">
                <a:latin typeface="+mn-lt"/>
              </a:rPr>
              <a:t> – reconstruction and new rooms, high level wellness </a:t>
            </a:r>
            <a:r>
              <a:rPr lang="en-US" sz="1400" dirty="0" err="1" smtClean="0">
                <a:latin typeface="+mn-lt"/>
              </a:rPr>
              <a:t>centres</a:t>
            </a:r>
            <a:endParaRPr lang="en-US" sz="1400" dirty="0" smtClean="0">
              <a:latin typeface="+mn-lt"/>
            </a:endParaRPr>
          </a:p>
          <a:p>
            <a:pPr>
              <a:defRPr/>
            </a:pPr>
            <a:r>
              <a:rPr lang="en-US" sz="1400" dirty="0" smtClean="0">
                <a:latin typeface="+mn-lt"/>
              </a:rPr>
              <a:t>Night Life – disco club Happy End and experience products  </a:t>
            </a:r>
            <a:endParaRPr lang="en-US" sz="1400" dirty="0">
              <a:latin typeface="+mn-lt"/>
            </a:endParaRPr>
          </a:p>
        </p:txBody>
      </p:sp>
      <p:pic>
        <p:nvPicPr>
          <p:cNvPr id="12298" name="Obrázok 16" descr="C:\Users\Artzova\Documents\Zima 2012_2013\Zilka\PM1_7893.jpg"/>
          <p:cNvPicPr>
            <a:picLocks noChangeAspect="1" noChangeArrowheads="1"/>
          </p:cNvPicPr>
          <p:nvPr/>
        </p:nvPicPr>
        <p:blipFill>
          <a:blip r:embed="rId6" cstate="print"/>
          <a:srcRect r="14285"/>
          <a:stretch>
            <a:fillRect/>
          </a:stretch>
        </p:blipFill>
        <p:spPr bwMode="auto">
          <a:xfrm>
            <a:off x="1820863" y="1165225"/>
            <a:ext cx="4206875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9" name="Picture 2" descr="http://www.vt.sk/typo3temp/pics/481f2b79c5.jpg"/>
          <p:cNvPicPr>
            <a:picLocks noChangeAspect="1" noChangeArrowheads="1"/>
          </p:cNvPicPr>
          <p:nvPr/>
        </p:nvPicPr>
        <p:blipFill>
          <a:blip r:embed="rId7" cstate="print"/>
          <a:srcRect l="-2" r="4010" b="5028"/>
          <a:stretch>
            <a:fillRect/>
          </a:stretch>
        </p:blipFill>
        <p:spPr bwMode="auto">
          <a:xfrm>
            <a:off x="6088063" y="1165225"/>
            <a:ext cx="21780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0" name="Obrázok 18" descr="C:\Users\Artzova\Documents\Zima 2013_2014\Novinky zima 2013_2014\Lomnicak.jpg"/>
          <p:cNvPicPr>
            <a:picLocks noChangeAspect="1" noChangeArrowheads="1"/>
          </p:cNvPicPr>
          <p:nvPr/>
        </p:nvPicPr>
        <p:blipFill>
          <a:blip r:embed="rId8" cstate="print"/>
          <a:srcRect t="9517" r="2670"/>
          <a:stretch>
            <a:fillRect/>
          </a:stretch>
        </p:blipFill>
        <p:spPr bwMode="auto">
          <a:xfrm>
            <a:off x="6088063" y="3316288"/>
            <a:ext cx="2208212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1" name="Obrázok 19"/>
          <p:cNvPicPr>
            <a:picLocks noChangeAspect="1" noChangeArrowheads="1"/>
          </p:cNvPicPr>
          <p:nvPr/>
        </p:nvPicPr>
        <p:blipFill>
          <a:blip r:embed="rId9" cstate="print"/>
          <a:srcRect l="11040" r="14182"/>
          <a:stretch>
            <a:fillRect/>
          </a:stretch>
        </p:blipFill>
        <p:spPr bwMode="auto">
          <a:xfrm>
            <a:off x="8431213" y="1165225"/>
            <a:ext cx="215106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2" name="Obrázok 20" descr="C:\Users\Artzova\Documents\Zima 2013_2014\Majstrovstva Juniorov\foto - brozura\TTL2.jpg"/>
          <p:cNvPicPr>
            <a:picLocks noChangeAspect="1" noChangeArrowheads="1"/>
          </p:cNvPicPr>
          <p:nvPr/>
        </p:nvPicPr>
        <p:blipFill>
          <a:blip r:embed="rId10" cstate="print"/>
          <a:srcRect r="4932"/>
          <a:stretch>
            <a:fillRect/>
          </a:stretch>
        </p:blipFill>
        <p:spPr bwMode="auto">
          <a:xfrm>
            <a:off x="8431213" y="3316288"/>
            <a:ext cx="2151062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Obrázok 24"/>
          <p:cNvPicPr>
            <a:picLocks noChangeAspect="1" noChangeArrowheads="1"/>
          </p:cNvPicPr>
          <p:nvPr/>
        </p:nvPicPr>
        <p:blipFill>
          <a:blip r:embed="rId2" cstate="print"/>
          <a:srcRect l="7465" t="17896" r="82489" b="6117"/>
          <a:stretch>
            <a:fillRect/>
          </a:stretch>
        </p:blipFill>
        <p:spPr bwMode="auto">
          <a:xfrm>
            <a:off x="1588" y="0"/>
            <a:ext cx="1819275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Obrázek 7" descr="Soulogo SLCR a Czech Ski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" y="366713"/>
            <a:ext cx="1746250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BlokTextu 3"/>
          <p:cNvSpPr txBox="1">
            <a:spLocks noChangeArrowheads="1"/>
          </p:cNvSpPr>
          <p:nvPr/>
        </p:nvSpPr>
        <p:spPr bwMode="auto">
          <a:xfrm>
            <a:off x="1588" y="4841875"/>
            <a:ext cx="181927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k-SK" altLang="sk-SK">
              <a:solidFill>
                <a:schemeClr val="bg1"/>
              </a:solidFill>
            </a:endParaRPr>
          </a:p>
        </p:txBody>
      </p:sp>
      <p:pic>
        <p:nvPicPr>
          <p:cNvPr id="13317" name="Picture 7"/>
          <p:cNvPicPr>
            <a:picLocks noChangeAspect="1"/>
          </p:cNvPicPr>
          <p:nvPr/>
        </p:nvPicPr>
        <p:blipFill>
          <a:blip r:embed="rId4" cstate="print"/>
          <a:srcRect l="51688" t="7668" r="1791"/>
          <a:stretch>
            <a:fillRect/>
          </a:stretch>
        </p:blipFill>
        <p:spPr bwMode="auto">
          <a:xfrm>
            <a:off x="296863" y="4722813"/>
            <a:ext cx="134143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Nadpis 1"/>
          <p:cNvSpPr txBox="1">
            <a:spLocks/>
          </p:cNvSpPr>
          <p:nvPr/>
        </p:nvSpPr>
        <p:spPr bwMode="auto">
          <a:xfrm>
            <a:off x="1163638" y="249238"/>
            <a:ext cx="9625012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/>
          <a:p>
            <a:pPr algn="ctr">
              <a:defRPr/>
            </a:pPr>
            <a:r>
              <a:rPr lang="sk-SK" sz="3200" dirty="0">
                <a:latin typeface="+mn-lt"/>
              </a:rPr>
              <a:t>PLAN OF INVESTMENT  2013 -2016, 32 mil. EUR</a:t>
            </a:r>
          </a:p>
          <a:p>
            <a:pPr algn="ctr">
              <a:defRPr/>
            </a:pPr>
            <a:r>
              <a:rPr lang="sk-SK" altLang="sk-SK" sz="2400" dirty="0">
                <a:latin typeface="+mn-lt"/>
              </a:rPr>
              <a:t>ŠPINDLERŮV MLÝN </a:t>
            </a:r>
            <a:endParaRPr lang="en-GB" altLang="sk-SK" sz="2400" dirty="0">
              <a:latin typeface="+mn-lt"/>
            </a:endParaRPr>
          </a:p>
        </p:txBody>
      </p:sp>
      <p:sp>
        <p:nvSpPr>
          <p:cNvPr id="9" name="Zástupný symbol obsahu 2"/>
          <p:cNvSpPr txBox="1">
            <a:spLocks/>
          </p:cNvSpPr>
          <p:nvPr/>
        </p:nvSpPr>
        <p:spPr>
          <a:xfrm>
            <a:off x="1484313" y="5659438"/>
            <a:ext cx="8647112" cy="1874837"/>
          </a:xfrm>
          <a:prstGeom prst="rect">
            <a:avLst/>
          </a:prstGeom>
        </p:spPr>
        <p:txBody>
          <a:bodyPr lIns="104306" tIns="52153" rIns="104306" bIns="52153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4687" algn="just" fontAlgn="auto">
              <a:spcAft>
                <a:spcPts val="0"/>
              </a:spcAft>
              <a:buClr>
                <a:srgbClr val="FF0000"/>
              </a:buClr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 </a:t>
            </a:r>
            <a:endParaRPr lang="sk-SK" sz="1600" dirty="0">
              <a:solidFill>
                <a:schemeClr val="tx1"/>
              </a:solidFill>
            </a:endParaRPr>
          </a:p>
          <a:p>
            <a:pPr marL="414687" algn="l" fontAlgn="auto">
              <a:spcAft>
                <a:spcPts val="0"/>
              </a:spcAft>
              <a:buClr>
                <a:srgbClr val="FF0000"/>
              </a:buClr>
              <a:defRPr/>
            </a:pPr>
            <a:endParaRPr lang="sk-SK" sz="1600" dirty="0">
              <a:solidFill>
                <a:schemeClr val="tx1"/>
              </a:solidFill>
            </a:endParaRPr>
          </a:p>
          <a:p>
            <a:pPr marL="411066" lvl="2" algn="l" fontAlgn="auto">
              <a:spcAft>
                <a:spcPts val="0"/>
              </a:spcAft>
              <a:defRPr/>
            </a:pPr>
            <a:endParaRPr lang="sk-SK" sz="1400" b="1" dirty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sk-SK" sz="1100" b="1" dirty="0">
              <a:solidFill>
                <a:schemeClr val="tx1"/>
              </a:solidFill>
            </a:endParaRPr>
          </a:p>
        </p:txBody>
      </p:sp>
      <p:pic>
        <p:nvPicPr>
          <p:cNvPr id="13320" name="Obrázok 12"/>
          <p:cNvPicPr>
            <a:picLocks noChangeAspect="1" noChangeArrowheads="1"/>
          </p:cNvPicPr>
          <p:nvPr/>
        </p:nvPicPr>
        <p:blipFill>
          <a:blip r:embed="rId5" cstate="print"/>
          <a:srcRect l="3444" t="25665" r="18146" b="20705"/>
          <a:stretch>
            <a:fillRect/>
          </a:stretch>
        </p:blipFill>
        <p:spPr bwMode="auto">
          <a:xfrm>
            <a:off x="1784350" y="6865938"/>
            <a:ext cx="1598613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21" name="Group 7"/>
          <p:cNvGrpSpPr>
            <a:grpSpLocks/>
          </p:cNvGrpSpPr>
          <p:nvPr/>
        </p:nvGrpSpPr>
        <p:grpSpPr bwMode="auto">
          <a:xfrm>
            <a:off x="1820863" y="1196975"/>
            <a:ext cx="6305550" cy="3438525"/>
            <a:chOff x="1247197" y="1974940"/>
            <a:chExt cx="7600460" cy="4002811"/>
          </a:xfrm>
        </p:grpSpPr>
        <p:pic>
          <p:nvPicPr>
            <p:cNvPr id="13326" name="Picture 6"/>
            <p:cNvPicPr>
              <a:picLocks noChangeAspect="1"/>
            </p:cNvPicPr>
            <p:nvPr/>
          </p:nvPicPr>
          <p:blipFill>
            <a:blip r:embed="rId6" cstate="print"/>
            <a:srcRect l="11667" r="896" b="1884"/>
            <a:stretch>
              <a:fillRect/>
            </a:stretch>
          </p:blipFill>
          <p:spPr bwMode="auto">
            <a:xfrm>
              <a:off x="1247197" y="1974940"/>
              <a:ext cx="7600460" cy="40028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Left Arrow 3"/>
            <p:cNvSpPr/>
            <p:nvPr/>
          </p:nvSpPr>
          <p:spPr>
            <a:xfrm>
              <a:off x="2301540" y="3242682"/>
              <a:ext cx="949101" cy="589519"/>
            </a:xfrm>
            <a:prstGeom prst="lef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/>
            </a:p>
          </p:txBody>
        </p:sp>
      </p:grpSp>
      <p:pic>
        <p:nvPicPr>
          <p:cNvPr id="13322" name="Picture 5"/>
          <p:cNvPicPr>
            <a:picLocks noChangeAspect="1" noChangeArrowheads="1"/>
          </p:cNvPicPr>
          <p:nvPr/>
        </p:nvPicPr>
        <p:blipFill>
          <a:blip r:embed="rId7" cstate="print"/>
          <a:srcRect l="51587" t="41977" r="2116" b="18921"/>
          <a:stretch>
            <a:fillRect/>
          </a:stretch>
        </p:blipFill>
        <p:spPr bwMode="auto">
          <a:xfrm>
            <a:off x="8248650" y="1189038"/>
            <a:ext cx="188277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ĺžnik 2"/>
          <p:cNvSpPr/>
          <p:nvPr/>
        </p:nvSpPr>
        <p:spPr>
          <a:xfrm>
            <a:off x="1820863" y="4722813"/>
            <a:ext cx="8310562" cy="20320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 smtClean="0">
                <a:latin typeface="+mn-lt"/>
              </a:rPr>
              <a:t>Interconnection of resorts </a:t>
            </a:r>
            <a:r>
              <a:rPr lang="en-US" sz="1400" dirty="0" err="1" smtClean="0">
                <a:latin typeface="+mn-lt"/>
              </a:rPr>
              <a:t>Medvědín</a:t>
            </a:r>
            <a:r>
              <a:rPr lang="en-US" sz="1400" dirty="0" smtClean="0">
                <a:latin typeface="+mn-lt"/>
              </a:rPr>
              <a:t> and St. Peter</a:t>
            </a:r>
          </a:p>
          <a:p>
            <a:pPr>
              <a:defRPr/>
            </a:pPr>
            <a:r>
              <a:rPr lang="en-US" sz="1400" dirty="0" smtClean="0">
                <a:latin typeface="+mn-lt"/>
              </a:rPr>
              <a:t>4 new cableways</a:t>
            </a:r>
          </a:p>
          <a:p>
            <a:pPr>
              <a:defRPr/>
            </a:pPr>
            <a:r>
              <a:rPr lang="en-US" sz="1400" dirty="0" smtClean="0">
                <a:latin typeface="+mn-lt"/>
              </a:rPr>
              <a:t>4 new slopes and 5 new ski routes </a:t>
            </a:r>
          </a:p>
          <a:p>
            <a:pPr>
              <a:defRPr/>
            </a:pPr>
            <a:r>
              <a:rPr lang="en-US" sz="1400" dirty="0" smtClean="0">
                <a:latin typeface="+mn-lt"/>
              </a:rPr>
              <a:t>Enlargement and improvement of the slopes (red slope </a:t>
            </a:r>
            <a:r>
              <a:rPr lang="en-US" sz="1400" dirty="0" err="1" smtClean="0">
                <a:latin typeface="+mn-lt"/>
              </a:rPr>
              <a:t>Medvědín</a:t>
            </a:r>
            <a:r>
              <a:rPr lang="en-US" sz="1400" dirty="0" smtClean="0">
                <a:latin typeface="+mn-lt"/>
              </a:rPr>
              <a:t> – the widest slope in the Czech Republic) </a:t>
            </a:r>
          </a:p>
          <a:p>
            <a:pPr>
              <a:defRPr/>
            </a:pPr>
            <a:r>
              <a:rPr lang="en-US" sz="1400" dirty="0" smtClean="0">
                <a:latin typeface="+mn-lt"/>
              </a:rPr>
              <a:t>2 new ski </a:t>
            </a:r>
            <a:r>
              <a:rPr lang="en-US" sz="1400" dirty="0" err="1" smtClean="0">
                <a:latin typeface="+mn-lt"/>
              </a:rPr>
              <a:t>kindergarden</a:t>
            </a:r>
            <a:r>
              <a:rPr lang="en-US" sz="1400" dirty="0" smtClean="0">
                <a:latin typeface="+mn-lt"/>
              </a:rPr>
              <a:t> with an area of 10.000m</a:t>
            </a:r>
            <a:r>
              <a:rPr lang="en-US" sz="1400" baseline="30000" dirty="0" smtClean="0">
                <a:latin typeface="+mn-lt"/>
              </a:rPr>
              <a:t>2</a:t>
            </a:r>
            <a:endParaRPr lang="en-US" sz="1400" dirty="0" smtClean="0">
              <a:latin typeface="+mn-lt"/>
            </a:endParaRPr>
          </a:p>
          <a:p>
            <a:pPr>
              <a:defRPr/>
            </a:pPr>
            <a:r>
              <a:rPr lang="en-US" sz="1400" dirty="0" smtClean="0">
                <a:latin typeface="+mn-lt"/>
              </a:rPr>
              <a:t>Complete artificial snow making system of the new slopes, installation of safety nets </a:t>
            </a:r>
          </a:p>
          <a:p>
            <a:pPr>
              <a:defRPr/>
            </a:pPr>
            <a:r>
              <a:rPr lang="en-US" sz="1400" dirty="0" smtClean="0">
                <a:latin typeface="+mn-lt"/>
              </a:rPr>
              <a:t>SPINDL MOTION – 10 new </a:t>
            </a:r>
            <a:r>
              <a:rPr lang="en-US" sz="1400" dirty="0" err="1" smtClean="0">
                <a:latin typeface="+mn-lt"/>
              </a:rPr>
              <a:t>facilieties</a:t>
            </a:r>
            <a:r>
              <a:rPr lang="en-US" sz="1400" dirty="0" smtClean="0">
                <a:latin typeface="+mn-lt"/>
              </a:rPr>
              <a:t> (rental, service, shop) </a:t>
            </a:r>
          </a:p>
          <a:p>
            <a:pPr>
              <a:defRPr/>
            </a:pPr>
            <a:r>
              <a:rPr lang="en-US" sz="1400" dirty="0" smtClean="0">
                <a:latin typeface="+mn-lt"/>
              </a:rPr>
              <a:t>Gastronomic facilities on the slopes – 20 new restaurants and après-ski bars</a:t>
            </a:r>
          </a:p>
          <a:p>
            <a:pPr>
              <a:defRPr/>
            </a:pPr>
            <a:r>
              <a:rPr lang="en-US" sz="1400" dirty="0" smtClean="0">
                <a:latin typeface="+mn-lt"/>
              </a:rPr>
              <a:t>SKI-IN / SKI-OUT transport – free ski buses system, new parking areas</a:t>
            </a:r>
            <a:endParaRPr lang="en-US" sz="1400" dirty="0">
              <a:latin typeface="+mn-lt"/>
            </a:endParaRPr>
          </a:p>
        </p:txBody>
      </p:sp>
      <p:pic>
        <p:nvPicPr>
          <p:cNvPr id="13324" name="Picture 5"/>
          <p:cNvPicPr>
            <a:picLocks noChangeAspect="1" noChangeArrowheads="1"/>
          </p:cNvPicPr>
          <p:nvPr/>
        </p:nvPicPr>
        <p:blipFill>
          <a:blip r:embed="rId8" cstate="print"/>
          <a:srcRect l="3836" r="47751" b="64348"/>
          <a:stretch>
            <a:fillRect/>
          </a:stretch>
        </p:blipFill>
        <p:spPr bwMode="auto">
          <a:xfrm>
            <a:off x="8275638" y="2406650"/>
            <a:ext cx="1855787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Zástupný symbol pro obsah 4"/>
          <p:cNvPicPr>
            <a:picLocks noChangeAspect="1" noChangeArrowheads="1"/>
          </p:cNvPicPr>
          <p:nvPr/>
        </p:nvPicPr>
        <p:blipFill>
          <a:blip r:embed="rId9" cstate="print"/>
          <a:srcRect b="19746"/>
          <a:stretch>
            <a:fillRect/>
          </a:stretch>
        </p:blipFill>
        <p:spPr bwMode="auto">
          <a:xfrm>
            <a:off x="8275638" y="3597275"/>
            <a:ext cx="1855787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Obrázok 24"/>
          <p:cNvPicPr>
            <a:picLocks noChangeAspect="1" noChangeArrowheads="1"/>
          </p:cNvPicPr>
          <p:nvPr/>
        </p:nvPicPr>
        <p:blipFill>
          <a:blip r:embed="rId2" cstate="print"/>
          <a:srcRect l="7465" t="17896" r="82489" b="6117"/>
          <a:stretch>
            <a:fillRect/>
          </a:stretch>
        </p:blipFill>
        <p:spPr bwMode="auto">
          <a:xfrm>
            <a:off x="1588" y="0"/>
            <a:ext cx="1819275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Obrázek 7" descr="Soulogo SLCR a Czech Ski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" y="366713"/>
            <a:ext cx="1746250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BlokTextu 3"/>
          <p:cNvSpPr txBox="1">
            <a:spLocks noChangeArrowheads="1"/>
          </p:cNvSpPr>
          <p:nvPr/>
        </p:nvSpPr>
        <p:spPr bwMode="auto">
          <a:xfrm>
            <a:off x="1588" y="4841875"/>
            <a:ext cx="181927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k-SK" altLang="sk-SK">
              <a:solidFill>
                <a:schemeClr val="bg1"/>
              </a:solidFill>
            </a:endParaRPr>
          </a:p>
        </p:txBody>
      </p:sp>
      <p:pic>
        <p:nvPicPr>
          <p:cNvPr id="14341" name="Picture 7"/>
          <p:cNvPicPr>
            <a:picLocks noChangeAspect="1"/>
          </p:cNvPicPr>
          <p:nvPr/>
        </p:nvPicPr>
        <p:blipFill>
          <a:blip r:embed="rId4" cstate="print"/>
          <a:srcRect l="51688" t="7668" r="1791"/>
          <a:stretch>
            <a:fillRect/>
          </a:stretch>
        </p:blipFill>
        <p:spPr bwMode="auto">
          <a:xfrm>
            <a:off x="296863" y="4722813"/>
            <a:ext cx="134143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Nadpis 1"/>
          <p:cNvSpPr txBox="1">
            <a:spLocks/>
          </p:cNvSpPr>
          <p:nvPr/>
        </p:nvSpPr>
        <p:spPr bwMode="auto">
          <a:xfrm>
            <a:off x="1163638" y="249238"/>
            <a:ext cx="9625012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/>
          <a:p>
            <a:pPr algn="ctr">
              <a:defRPr/>
            </a:pPr>
            <a:r>
              <a:rPr lang="sk-SK" sz="3200" dirty="0">
                <a:latin typeface="+mn-lt"/>
              </a:rPr>
              <a:t>MARKETING – INTENSIVE GROWTH</a:t>
            </a:r>
          </a:p>
        </p:txBody>
      </p:sp>
      <p:sp>
        <p:nvSpPr>
          <p:cNvPr id="9" name="Zástupný symbol obsahu 2"/>
          <p:cNvSpPr txBox="1">
            <a:spLocks/>
          </p:cNvSpPr>
          <p:nvPr/>
        </p:nvSpPr>
        <p:spPr>
          <a:xfrm>
            <a:off x="1484313" y="5659438"/>
            <a:ext cx="8647112" cy="1874837"/>
          </a:xfrm>
          <a:prstGeom prst="rect">
            <a:avLst/>
          </a:prstGeom>
        </p:spPr>
        <p:txBody>
          <a:bodyPr lIns="104306" tIns="52153" rIns="104306" bIns="52153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4687" algn="just" fontAlgn="auto">
              <a:spcAft>
                <a:spcPts val="0"/>
              </a:spcAft>
              <a:buClr>
                <a:srgbClr val="FF0000"/>
              </a:buClr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 </a:t>
            </a:r>
            <a:endParaRPr lang="sk-SK" sz="1600" dirty="0">
              <a:solidFill>
                <a:schemeClr val="tx1"/>
              </a:solidFill>
            </a:endParaRPr>
          </a:p>
          <a:p>
            <a:pPr marL="414687" algn="l" fontAlgn="auto">
              <a:spcAft>
                <a:spcPts val="0"/>
              </a:spcAft>
              <a:buClr>
                <a:srgbClr val="FF0000"/>
              </a:buClr>
              <a:defRPr/>
            </a:pPr>
            <a:endParaRPr lang="sk-SK" sz="1600" dirty="0">
              <a:solidFill>
                <a:schemeClr val="tx1"/>
              </a:solidFill>
            </a:endParaRPr>
          </a:p>
          <a:p>
            <a:pPr marL="411066" lvl="2" algn="l" fontAlgn="auto">
              <a:spcAft>
                <a:spcPts val="0"/>
              </a:spcAft>
              <a:defRPr/>
            </a:pPr>
            <a:endParaRPr lang="sk-SK" sz="1400" b="1" dirty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sk-SK" sz="1100" b="1" dirty="0">
              <a:solidFill>
                <a:schemeClr val="tx1"/>
              </a:solidFill>
            </a:endParaRPr>
          </a:p>
        </p:txBody>
      </p:sp>
      <p:pic>
        <p:nvPicPr>
          <p:cNvPr id="14344" name="Obrázok 12"/>
          <p:cNvPicPr>
            <a:picLocks noChangeAspect="1" noChangeArrowheads="1"/>
          </p:cNvPicPr>
          <p:nvPr/>
        </p:nvPicPr>
        <p:blipFill>
          <a:blip r:embed="rId5" cstate="print"/>
          <a:srcRect l="3444" t="25665" r="18146" b="20705"/>
          <a:stretch>
            <a:fillRect/>
          </a:stretch>
        </p:blipFill>
        <p:spPr bwMode="auto">
          <a:xfrm>
            <a:off x="1784350" y="6865938"/>
            <a:ext cx="1598613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Obrázok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20863" y="1189038"/>
            <a:ext cx="5735637" cy="365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Obrázok 3" descr="C:\Users\Artzova\Documents\Zima2012_2013\WLB\Navrhy printy\jpg printy\LYZOVACKA-nov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91438" y="1189038"/>
            <a:ext cx="1573212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Obdĺžnik 19"/>
          <p:cNvSpPr/>
          <p:nvPr/>
        </p:nvSpPr>
        <p:spPr>
          <a:xfrm>
            <a:off x="1820863" y="5257800"/>
            <a:ext cx="8310562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600" b="1" dirty="0" smtClean="0">
                <a:latin typeface="+mn-lt"/>
              </a:rPr>
              <a:t>Slovakia :</a:t>
            </a:r>
            <a:r>
              <a:rPr lang="en-US" sz="1600" dirty="0" smtClean="0">
                <a:latin typeface="+mn-lt"/>
              </a:rPr>
              <a:t> strong marketing TV </a:t>
            </a:r>
            <a:r>
              <a:rPr lang="en-US" sz="1600" dirty="0" err="1" smtClean="0">
                <a:latin typeface="+mn-lt"/>
              </a:rPr>
              <a:t>campain</a:t>
            </a:r>
            <a:r>
              <a:rPr lang="en-US" sz="1600" dirty="0" smtClean="0">
                <a:latin typeface="+mn-lt"/>
              </a:rPr>
              <a:t>, </a:t>
            </a:r>
            <a:r>
              <a:rPr lang="en-US" sz="1600" dirty="0" err="1" smtClean="0">
                <a:latin typeface="+mn-lt"/>
              </a:rPr>
              <a:t>bilboards</a:t>
            </a:r>
            <a:r>
              <a:rPr lang="en-US" sz="1600" dirty="0" smtClean="0">
                <a:latin typeface="+mn-lt"/>
              </a:rPr>
              <a:t>, internet and PR </a:t>
            </a:r>
          </a:p>
          <a:p>
            <a:pPr>
              <a:defRPr/>
            </a:pPr>
            <a:r>
              <a:rPr lang="en-US" sz="1600" b="1" dirty="0" smtClean="0">
                <a:latin typeface="+mn-lt"/>
              </a:rPr>
              <a:t>Poland :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megaboards</a:t>
            </a:r>
            <a:r>
              <a:rPr lang="en-US" sz="1600" dirty="0" smtClean="0">
                <a:latin typeface="+mn-lt"/>
              </a:rPr>
              <a:t>, </a:t>
            </a:r>
            <a:r>
              <a:rPr lang="en-US" sz="1600" dirty="0" err="1" smtClean="0">
                <a:latin typeface="+mn-lt"/>
              </a:rPr>
              <a:t>bilboards</a:t>
            </a:r>
            <a:r>
              <a:rPr lang="en-US" sz="1600" dirty="0" smtClean="0">
                <a:latin typeface="+mn-lt"/>
              </a:rPr>
              <a:t>, TV channels, PR, print, events, radio, internet </a:t>
            </a:r>
          </a:p>
          <a:p>
            <a:pPr>
              <a:defRPr/>
            </a:pPr>
            <a:r>
              <a:rPr lang="en-US" sz="1600" b="1" dirty="0" smtClean="0">
                <a:latin typeface="+mn-lt"/>
              </a:rPr>
              <a:t>Czech </a:t>
            </a:r>
            <a:r>
              <a:rPr lang="en-US" sz="1600" b="1" dirty="0" err="1" smtClean="0">
                <a:latin typeface="+mn-lt"/>
              </a:rPr>
              <a:t>Republik</a:t>
            </a:r>
            <a:r>
              <a:rPr lang="en-US" sz="1600" b="1" dirty="0" smtClean="0">
                <a:latin typeface="+mn-lt"/>
              </a:rPr>
              <a:t> : </a:t>
            </a:r>
            <a:r>
              <a:rPr lang="en-US" sz="1600" dirty="0" smtClean="0">
                <a:latin typeface="+mn-lt"/>
              </a:rPr>
              <a:t>strong </a:t>
            </a:r>
            <a:r>
              <a:rPr lang="en-US" sz="1600" dirty="0" err="1" smtClean="0">
                <a:latin typeface="+mn-lt"/>
              </a:rPr>
              <a:t>bilboard</a:t>
            </a:r>
            <a:r>
              <a:rPr lang="en-US" sz="1600" dirty="0" smtClean="0">
                <a:latin typeface="+mn-lt"/>
              </a:rPr>
              <a:t> campaign and PR </a:t>
            </a:r>
          </a:p>
          <a:p>
            <a:pPr>
              <a:defRPr/>
            </a:pPr>
            <a:r>
              <a:rPr lang="en-US" sz="1600" b="1" dirty="0" smtClean="0">
                <a:latin typeface="+mn-lt"/>
              </a:rPr>
              <a:t>Ukraine and Russia : </a:t>
            </a:r>
            <a:r>
              <a:rPr lang="en-US" sz="1600" dirty="0" smtClean="0">
                <a:latin typeface="+mn-lt"/>
              </a:rPr>
              <a:t>internet marketing,  </a:t>
            </a:r>
            <a:r>
              <a:rPr lang="en-US" sz="1600" dirty="0" err="1" smtClean="0">
                <a:latin typeface="+mn-lt"/>
              </a:rPr>
              <a:t>bilboards</a:t>
            </a:r>
            <a:r>
              <a:rPr lang="en-US" sz="1600" dirty="0" smtClean="0">
                <a:latin typeface="+mn-lt"/>
              </a:rPr>
              <a:t>, cooperation wit tour operators, PR</a:t>
            </a:r>
          </a:p>
          <a:p>
            <a:pPr>
              <a:defRPr/>
            </a:pPr>
            <a:r>
              <a:rPr lang="en-US" sz="1600" b="1" dirty="0" smtClean="0">
                <a:latin typeface="+mn-lt"/>
              </a:rPr>
              <a:t>Other countries : </a:t>
            </a:r>
            <a:r>
              <a:rPr lang="en-US" sz="1600" dirty="0" err="1" smtClean="0">
                <a:latin typeface="+mn-lt"/>
              </a:rPr>
              <a:t>Eurosport</a:t>
            </a:r>
            <a:r>
              <a:rPr lang="en-US" sz="1600" dirty="0" smtClean="0">
                <a:latin typeface="+mn-lt"/>
              </a:rPr>
              <a:t> and </a:t>
            </a:r>
            <a:r>
              <a:rPr lang="en-US" sz="1600" dirty="0" err="1" smtClean="0">
                <a:latin typeface="+mn-lt"/>
              </a:rPr>
              <a:t>Eurosport</a:t>
            </a:r>
            <a:r>
              <a:rPr lang="en-US" sz="1600" dirty="0" smtClean="0">
                <a:latin typeface="+mn-lt"/>
              </a:rPr>
              <a:t> 2 (winter season 2013/2014) </a:t>
            </a:r>
            <a:endParaRPr lang="en-US" sz="1600" dirty="0">
              <a:latin typeface="+mn-lt"/>
            </a:endParaRPr>
          </a:p>
        </p:txBody>
      </p:sp>
      <p:pic>
        <p:nvPicPr>
          <p:cNvPr id="14348" name="Obrázok 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37475" y="3573463"/>
            <a:ext cx="1481138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Obrázok 24"/>
          <p:cNvPicPr>
            <a:picLocks noChangeAspect="1" noChangeArrowheads="1"/>
          </p:cNvPicPr>
          <p:nvPr/>
        </p:nvPicPr>
        <p:blipFill>
          <a:blip r:embed="rId2" cstate="print"/>
          <a:srcRect l="7465" t="17896" r="82489" b="6117"/>
          <a:stretch>
            <a:fillRect/>
          </a:stretch>
        </p:blipFill>
        <p:spPr bwMode="auto">
          <a:xfrm>
            <a:off x="1588" y="0"/>
            <a:ext cx="1819275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Obrázek 7" descr="Soulogo SLCR a Czech Ski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" y="366713"/>
            <a:ext cx="1746250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BlokTextu 3"/>
          <p:cNvSpPr txBox="1">
            <a:spLocks noChangeArrowheads="1"/>
          </p:cNvSpPr>
          <p:nvPr/>
        </p:nvSpPr>
        <p:spPr bwMode="auto">
          <a:xfrm>
            <a:off x="1588" y="4841875"/>
            <a:ext cx="181927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k-SK" altLang="sk-SK">
              <a:solidFill>
                <a:schemeClr val="bg1"/>
              </a:solidFill>
            </a:endParaRPr>
          </a:p>
        </p:txBody>
      </p:sp>
      <p:pic>
        <p:nvPicPr>
          <p:cNvPr id="15365" name="Picture 7"/>
          <p:cNvPicPr>
            <a:picLocks noChangeAspect="1"/>
          </p:cNvPicPr>
          <p:nvPr/>
        </p:nvPicPr>
        <p:blipFill>
          <a:blip r:embed="rId4" cstate="print"/>
          <a:srcRect l="51688" t="7668" r="1791"/>
          <a:stretch>
            <a:fillRect/>
          </a:stretch>
        </p:blipFill>
        <p:spPr bwMode="auto">
          <a:xfrm>
            <a:off x="296863" y="4722813"/>
            <a:ext cx="134143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Nadpis 1"/>
          <p:cNvSpPr txBox="1">
            <a:spLocks/>
          </p:cNvSpPr>
          <p:nvPr/>
        </p:nvSpPr>
        <p:spPr bwMode="auto">
          <a:xfrm>
            <a:off x="1163638" y="249238"/>
            <a:ext cx="9625012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/>
          <a:p>
            <a:pPr algn="ctr">
              <a:defRPr/>
            </a:pPr>
            <a:r>
              <a:rPr lang="sk-SK" sz="3200" dirty="0">
                <a:latin typeface="+mn-lt"/>
              </a:rPr>
              <a:t>PUBLICITY OF THE RACES</a:t>
            </a:r>
          </a:p>
        </p:txBody>
      </p:sp>
      <p:sp>
        <p:nvSpPr>
          <p:cNvPr id="9" name="Zástupný symbol obsahu 2"/>
          <p:cNvSpPr txBox="1">
            <a:spLocks/>
          </p:cNvSpPr>
          <p:nvPr/>
        </p:nvSpPr>
        <p:spPr>
          <a:xfrm>
            <a:off x="1484313" y="5686425"/>
            <a:ext cx="8647112" cy="1874838"/>
          </a:xfrm>
          <a:prstGeom prst="rect">
            <a:avLst/>
          </a:prstGeom>
        </p:spPr>
        <p:txBody>
          <a:bodyPr lIns="104306" tIns="52153" rIns="104306" bIns="52153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4687" algn="just" fontAlgn="auto">
              <a:spcAft>
                <a:spcPts val="0"/>
              </a:spcAft>
              <a:buClr>
                <a:srgbClr val="FF0000"/>
              </a:buClr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 </a:t>
            </a:r>
            <a:endParaRPr lang="sk-SK" sz="1600" dirty="0">
              <a:solidFill>
                <a:schemeClr val="tx1"/>
              </a:solidFill>
            </a:endParaRPr>
          </a:p>
          <a:p>
            <a:pPr marL="414687" algn="l" fontAlgn="auto">
              <a:spcAft>
                <a:spcPts val="0"/>
              </a:spcAft>
              <a:buClr>
                <a:srgbClr val="FF0000"/>
              </a:buClr>
              <a:defRPr/>
            </a:pPr>
            <a:endParaRPr lang="sk-SK" sz="1600" dirty="0">
              <a:solidFill>
                <a:schemeClr val="tx1"/>
              </a:solidFill>
            </a:endParaRPr>
          </a:p>
          <a:p>
            <a:pPr marL="411066" lvl="2" algn="l" fontAlgn="auto">
              <a:spcAft>
                <a:spcPts val="0"/>
              </a:spcAft>
              <a:defRPr/>
            </a:pPr>
            <a:endParaRPr lang="sk-SK" sz="1400" b="1" dirty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sk-SK" sz="1100" b="1" dirty="0">
              <a:solidFill>
                <a:schemeClr val="tx1"/>
              </a:solidFill>
            </a:endParaRPr>
          </a:p>
        </p:txBody>
      </p:sp>
      <p:pic>
        <p:nvPicPr>
          <p:cNvPr id="15368" name="Obrázok 12"/>
          <p:cNvPicPr>
            <a:picLocks noChangeAspect="1" noChangeArrowheads="1"/>
          </p:cNvPicPr>
          <p:nvPr/>
        </p:nvPicPr>
        <p:blipFill>
          <a:blip r:embed="rId5" cstate="print"/>
          <a:srcRect l="3444" t="25665" r="18146" b="20705"/>
          <a:stretch>
            <a:fillRect/>
          </a:stretch>
        </p:blipFill>
        <p:spPr bwMode="auto">
          <a:xfrm>
            <a:off x="1784350" y="6865938"/>
            <a:ext cx="1598613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bdĺžnik 1"/>
          <p:cNvSpPr/>
          <p:nvPr/>
        </p:nvSpPr>
        <p:spPr>
          <a:xfrm>
            <a:off x="1914525" y="3746500"/>
            <a:ext cx="7786688" cy="2800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600" dirty="0">
                <a:latin typeface="+mn-lt"/>
              </a:rPr>
              <a:t>To support the publicity of the races we will activate the fans and we will arrange for publicity for the Czech, Slovakia, Southern Poland, and Saxony </a:t>
            </a:r>
            <a:r>
              <a:rPr lang="en-US" sz="1600" dirty="0" smtClean="0">
                <a:latin typeface="+mn-lt"/>
              </a:rPr>
              <a:t>regions. </a:t>
            </a:r>
            <a:r>
              <a:rPr lang="en-US" sz="1600" dirty="0">
                <a:latin typeface="+mn-lt"/>
              </a:rPr>
              <a:t> </a:t>
            </a:r>
            <a:r>
              <a:rPr lang="en-US" sz="1600" dirty="0" smtClean="0">
                <a:latin typeface="+mn-lt"/>
              </a:rPr>
              <a:t> </a:t>
            </a:r>
          </a:p>
          <a:p>
            <a:pPr algn="just">
              <a:defRPr/>
            </a:pPr>
            <a:r>
              <a:rPr lang="en-US" sz="1600" dirty="0" smtClean="0">
                <a:latin typeface="+mn-lt"/>
              </a:rPr>
              <a:t>SVK  - </a:t>
            </a:r>
            <a:r>
              <a:rPr lang="en-US" sz="1600" dirty="0" err="1" smtClean="0">
                <a:latin typeface="+mn-lt"/>
              </a:rPr>
              <a:t>Jasná</a:t>
            </a:r>
            <a:r>
              <a:rPr lang="en-US" sz="1600" dirty="0" smtClean="0">
                <a:latin typeface="+mn-lt"/>
              </a:rPr>
              <a:t> (200 x spots </a:t>
            </a:r>
            <a:r>
              <a:rPr lang="en-US" sz="1600" b="1" dirty="0" err="1" smtClean="0">
                <a:latin typeface="+mn-lt"/>
              </a:rPr>
              <a:t>Eurosport</a:t>
            </a:r>
            <a:r>
              <a:rPr lang="en-US" sz="1600" dirty="0" smtClean="0">
                <a:latin typeface="+mn-lt"/>
              </a:rPr>
              <a:t>, 200 spots x </a:t>
            </a:r>
            <a:r>
              <a:rPr lang="en-US" sz="1600" b="1" dirty="0" err="1" smtClean="0">
                <a:latin typeface="+mn-lt"/>
              </a:rPr>
              <a:t>Eurosport</a:t>
            </a:r>
            <a:r>
              <a:rPr lang="en-US" sz="1600" b="1" dirty="0" smtClean="0">
                <a:latin typeface="+mn-lt"/>
              </a:rPr>
              <a:t> 2</a:t>
            </a:r>
            <a:r>
              <a:rPr lang="en-US" sz="1600" dirty="0" smtClean="0">
                <a:latin typeface="+mn-lt"/>
              </a:rPr>
              <a:t>, broadcast </a:t>
            </a:r>
            <a:r>
              <a:rPr lang="en-US" sz="1600" dirty="0" err="1" smtClean="0">
                <a:latin typeface="+mn-lt"/>
              </a:rPr>
              <a:t>od</a:t>
            </a:r>
            <a:r>
              <a:rPr lang="en-US" sz="1600" dirty="0" smtClean="0">
                <a:latin typeface="+mn-lt"/>
              </a:rPr>
              <a:t> WJCH, internet campaign) – </a:t>
            </a:r>
            <a:r>
              <a:rPr lang="en-US" sz="1600" b="1" dirty="0" smtClean="0">
                <a:latin typeface="+mn-lt"/>
              </a:rPr>
              <a:t>season 2013/2014</a:t>
            </a:r>
          </a:p>
          <a:p>
            <a:pPr algn="just">
              <a:defRPr/>
            </a:pPr>
            <a:r>
              <a:rPr lang="en-US" sz="1600" dirty="0" smtClean="0">
                <a:latin typeface="+mn-lt"/>
              </a:rPr>
              <a:t>CZE </a:t>
            </a:r>
            <a:r>
              <a:rPr lang="en-US" sz="1600" b="1" dirty="0" smtClean="0">
                <a:latin typeface="+mn-lt"/>
              </a:rPr>
              <a:t> Long </a:t>
            </a:r>
            <a:r>
              <a:rPr lang="en-US" sz="1600" b="1" dirty="0">
                <a:latin typeface="+mn-lt"/>
              </a:rPr>
              <a:t>term TV projects to promote Alpine Skiing and the World Cup in CZE and </a:t>
            </a:r>
            <a:r>
              <a:rPr lang="en-US" sz="1600" b="1" dirty="0" smtClean="0">
                <a:latin typeface="+mn-lt"/>
              </a:rPr>
              <a:t>SVK</a:t>
            </a:r>
            <a:endParaRPr lang="en-US" sz="1600" dirty="0" smtClean="0">
              <a:latin typeface="+mn-lt"/>
            </a:endParaRPr>
          </a:p>
          <a:p>
            <a:pPr algn="just">
              <a:defRPr/>
            </a:pPr>
            <a:r>
              <a:rPr lang="en-US" sz="1600" dirty="0" smtClean="0">
                <a:latin typeface="+mn-lt"/>
              </a:rPr>
              <a:t>  </a:t>
            </a:r>
          </a:p>
          <a:p>
            <a:pPr algn="just">
              <a:defRPr/>
            </a:pPr>
            <a:r>
              <a:rPr lang="en-US" sz="1600" dirty="0" smtClean="0">
                <a:latin typeface="+mn-lt"/>
              </a:rPr>
              <a:t>Two </a:t>
            </a:r>
            <a:r>
              <a:rPr lang="en-US" sz="1600" dirty="0">
                <a:latin typeface="+mn-lt"/>
              </a:rPr>
              <a:t>projects on CZ most prominent national TV Sport Channel </a:t>
            </a:r>
            <a:r>
              <a:rPr lang="en-US" sz="1600" b="1" dirty="0">
                <a:latin typeface="+mn-lt"/>
              </a:rPr>
              <a:t>CT </a:t>
            </a:r>
            <a:r>
              <a:rPr lang="en-US" sz="1600" b="1" dirty="0" smtClean="0">
                <a:latin typeface="+mn-lt"/>
              </a:rPr>
              <a:t>Sport</a:t>
            </a:r>
            <a:endParaRPr lang="en-US" sz="1600" dirty="0" smtClean="0">
              <a:latin typeface="+mn-lt"/>
            </a:endParaRPr>
          </a:p>
          <a:p>
            <a:pPr algn="just">
              <a:defRPr/>
            </a:pPr>
            <a:r>
              <a:rPr lang="en-US" sz="1600" b="1" dirty="0" smtClean="0">
                <a:latin typeface="+mn-lt"/>
              </a:rPr>
              <a:t>“</a:t>
            </a:r>
            <a:r>
              <a:rPr lang="en-US" sz="1600" b="1" dirty="0">
                <a:latin typeface="+mn-lt"/>
              </a:rPr>
              <a:t>S CT Sport </a:t>
            </a:r>
            <a:r>
              <a:rPr lang="en-US" sz="1600" b="1" dirty="0" err="1">
                <a:latin typeface="+mn-lt"/>
              </a:rPr>
              <a:t>na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vrchol</a:t>
            </a:r>
            <a:r>
              <a:rPr lang="en-US" sz="1600" b="1" dirty="0">
                <a:latin typeface="+mn-lt"/>
              </a:rPr>
              <a:t>”</a:t>
            </a:r>
            <a:r>
              <a:rPr lang="en-US" sz="1600" dirty="0">
                <a:latin typeface="+mn-lt"/>
              </a:rPr>
              <a:t> 30 days of publicity, 15 minute prime time coverage </a:t>
            </a:r>
            <a:endParaRPr lang="en-US" sz="1600" dirty="0" smtClean="0">
              <a:latin typeface="+mn-lt"/>
            </a:endParaRPr>
          </a:p>
          <a:p>
            <a:pPr algn="just">
              <a:defRPr/>
            </a:pPr>
            <a:r>
              <a:rPr lang="en-US" sz="1600" b="1" dirty="0" smtClean="0">
                <a:latin typeface="+mn-lt"/>
              </a:rPr>
              <a:t>“</a:t>
            </a:r>
            <a:r>
              <a:rPr lang="en-US" sz="1600" b="1" dirty="0">
                <a:latin typeface="+mn-lt"/>
              </a:rPr>
              <a:t>ALLIANZ Czech Cup”  At present 600 minutes of TV time for alpine disciplines                             </a:t>
            </a:r>
            <a:endParaRPr lang="en-US" sz="1600" b="1" dirty="0" smtClean="0">
              <a:latin typeface="+mn-lt"/>
            </a:endParaRPr>
          </a:p>
          <a:p>
            <a:pPr algn="just">
              <a:defRPr/>
            </a:pPr>
            <a:r>
              <a:rPr lang="en-US" sz="1600" b="1" dirty="0" smtClean="0">
                <a:latin typeface="+mn-lt"/>
              </a:rPr>
              <a:t>Both </a:t>
            </a:r>
            <a:r>
              <a:rPr lang="en-US" sz="1600" b="1" dirty="0">
                <a:latin typeface="+mn-lt"/>
              </a:rPr>
              <a:t>projects to be used to promote the World Cup to </a:t>
            </a:r>
            <a:r>
              <a:rPr lang="en-US" sz="1600" b="1" dirty="0" smtClean="0">
                <a:latin typeface="+mn-lt"/>
              </a:rPr>
              <a:t>spectators</a:t>
            </a:r>
            <a:endParaRPr lang="en-US" sz="1600" b="1" dirty="0">
              <a:latin typeface="+mn-lt"/>
            </a:endParaRPr>
          </a:p>
        </p:txBody>
      </p:sp>
      <p:pic>
        <p:nvPicPr>
          <p:cNvPr id="15370" name="Obrázok 12"/>
          <p:cNvPicPr>
            <a:picLocks noChangeAspect="1" noChangeArrowheads="1"/>
          </p:cNvPicPr>
          <p:nvPr/>
        </p:nvPicPr>
        <p:blipFill>
          <a:blip r:embed="rId6" cstate="print"/>
          <a:srcRect l="13235" r="12512" b="4234"/>
          <a:stretch>
            <a:fillRect/>
          </a:stretch>
        </p:blipFill>
        <p:spPr bwMode="auto">
          <a:xfrm>
            <a:off x="5808663" y="1266825"/>
            <a:ext cx="3162300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irc_mi" descr="http://www.rwe.cz/cs/gallery/S-CT_sport_na_vrchol_Semifinalovy_kemp/25943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60613" y="1266825"/>
            <a:ext cx="2990850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Obrázok 24"/>
          <p:cNvPicPr>
            <a:picLocks noChangeAspect="1" noChangeArrowheads="1"/>
          </p:cNvPicPr>
          <p:nvPr/>
        </p:nvPicPr>
        <p:blipFill>
          <a:blip r:embed="rId2" cstate="print"/>
          <a:srcRect l="7465" t="17896" r="82489" b="6117"/>
          <a:stretch>
            <a:fillRect/>
          </a:stretch>
        </p:blipFill>
        <p:spPr bwMode="auto">
          <a:xfrm>
            <a:off x="1588" y="0"/>
            <a:ext cx="1819275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Obrázek 7" descr="Soulogo SLCR a Czech Ski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" y="366713"/>
            <a:ext cx="1746250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BlokTextu 3"/>
          <p:cNvSpPr txBox="1">
            <a:spLocks noChangeArrowheads="1"/>
          </p:cNvSpPr>
          <p:nvPr/>
        </p:nvSpPr>
        <p:spPr bwMode="auto">
          <a:xfrm>
            <a:off x="1588" y="4841875"/>
            <a:ext cx="181927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k-SK" altLang="sk-SK">
              <a:solidFill>
                <a:schemeClr val="bg1"/>
              </a:solidFill>
            </a:endParaRPr>
          </a:p>
        </p:txBody>
      </p:sp>
      <p:pic>
        <p:nvPicPr>
          <p:cNvPr id="16389" name="Picture 7"/>
          <p:cNvPicPr>
            <a:picLocks noChangeAspect="1"/>
          </p:cNvPicPr>
          <p:nvPr/>
        </p:nvPicPr>
        <p:blipFill>
          <a:blip r:embed="rId4" cstate="print"/>
          <a:srcRect l="51688" t="7668" r="1791"/>
          <a:stretch>
            <a:fillRect/>
          </a:stretch>
        </p:blipFill>
        <p:spPr bwMode="auto">
          <a:xfrm>
            <a:off x="296863" y="4722813"/>
            <a:ext cx="134143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Nadpis 1"/>
          <p:cNvSpPr txBox="1">
            <a:spLocks/>
          </p:cNvSpPr>
          <p:nvPr/>
        </p:nvSpPr>
        <p:spPr bwMode="auto">
          <a:xfrm>
            <a:off x="1163638" y="249238"/>
            <a:ext cx="9625012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/>
          <a:p>
            <a:pPr algn="ctr">
              <a:defRPr/>
            </a:pPr>
            <a:r>
              <a:rPr lang="sk-SK" sz="3200" dirty="0">
                <a:latin typeface="+mn-lt"/>
              </a:rPr>
              <a:t>IMPROVED CONDITIONS </a:t>
            </a:r>
          </a:p>
          <a:p>
            <a:pPr algn="ctr">
              <a:defRPr/>
            </a:pPr>
            <a:r>
              <a:rPr lang="sk-SK" sz="3200" dirty="0">
                <a:latin typeface="+mn-lt"/>
              </a:rPr>
              <a:t>FOR ATHLETES AND TEAMS</a:t>
            </a:r>
          </a:p>
        </p:txBody>
      </p:sp>
      <p:sp>
        <p:nvSpPr>
          <p:cNvPr id="9" name="Zástupný symbol obsahu 2"/>
          <p:cNvSpPr txBox="1">
            <a:spLocks/>
          </p:cNvSpPr>
          <p:nvPr/>
        </p:nvSpPr>
        <p:spPr>
          <a:xfrm>
            <a:off x="1484313" y="5686425"/>
            <a:ext cx="8647112" cy="1874838"/>
          </a:xfrm>
          <a:prstGeom prst="rect">
            <a:avLst/>
          </a:prstGeom>
        </p:spPr>
        <p:txBody>
          <a:bodyPr lIns="104306" tIns="52153" rIns="104306" bIns="52153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4687" algn="just" fontAlgn="auto">
              <a:spcAft>
                <a:spcPts val="0"/>
              </a:spcAft>
              <a:buClr>
                <a:srgbClr val="FF0000"/>
              </a:buClr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 </a:t>
            </a:r>
            <a:endParaRPr lang="sk-SK" sz="1600" dirty="0">
              <a:solidFill>
                <a:schemeClr val="tx1"/>
              </a:solidFill>
            </a:endParaRPr>
          </a:p>
          <a:p>
            <a:pPr marL="414687" algn="l" fontAlgn="auto">
              <a:spcAft>
                <a:spcPts val="0"/>
              </a:spcAft>
              <a:buClr>
                <a:srgbClr val="FF0000"/>
              </a:buClr>
              <a:defRPr/>
            </a:pPr>
            <a:endParaRPr lang="sk-SK" sz="1600" dirty="0">
              <a:solidFill>
                <a:schemeClr val="tx1"/>
              </a:solidFill>
            </a:endParaRPr>
          </a:p>
          <a:p>
            <a:pPr marL="411066" lvl="2" algn="l" fontAlgn="auto">
              <a:spcAft>
                <a:spcPts val="0"/>
              </a:spcAft>
              <a:defRPr/>
            </a:pPr>
            <a:endParaRPr lang="sk-SK" sz="1400" b="1" dirty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sk-SK" sz="1100" b="1" dirty="0">
              <a:solidFill>
                <a:schemeClr val="tx1"/>
              </a:solidFill>
            </a:endParaRPr>
          </a:p>
        </p:txBody>
      </p:sp>
      <p:pic>
        <p:nvPicPr>
          <p:cNvPr id="16392" name="Obrázok 12"/>
          <p:cNvPicPr>
            <a:picLocks noChangeAspect="1" noChangeArrowheads="1"/>
          </p:cNvPicPr>
          <p:nvPr/>
        </p:nvPicPr>
        <p:blipFill>
          <a:blip r:embed="rId5" cstate="print"/>
          <a:srcRect l="3444" t="25665" r="18146" b="20705"/>
          <a:stretch>
            <a:fillRect/>
          </a:stretch>
        </p:blipFill>
        <p:spPr bwMode="auto">
          <a:xfrm>
            <a:off x="1784350" y="6865938"/>
            <a:ext cx="1598613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3" name="Obdĺžnik 2"/>
          <p:cNvSpPr>
            <a:spLocks noChangeArrowheads="1"/>
          </p:cNvSpPr>
          <p:nvPr/>
        </p:nvSpPr>
        <p:spPr bwMode="auto">
          <a:xfrm>
            <a:off x="2246313" y="5257800"/>
            <a:ext cx="7458075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altLang="sk-SK" b="1"/>
              <a:t>Prize Money TOP (1 - 30), 31st after the first round, The youngest to qualify into the second round, The highest bib number to qualify into the second round </a:t>
            </a:r>
            <a:endParaRPr lang="sk-SK" altLang="sk-SK"/>
          </a:p>
        </p:txBody>
      </p:sp>
      <p:pic>
        <p:nvPicPr>
          <p:cNvPr id="16394" name="Obrázok 11" descr="C:\Users\Artzova\Documents\Zima 2013_2014\Majstrovstva Juniorov\foto - brozura\DSC_998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82963" y="1606550"/>
            <a:ext cx="4919662" cy="323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Obrázok 24"/>
          <p:cNvPicPr>
            <a:picLocks noChangeAspect="1" noChangeArrowheads="1"/>
          </p:cNvPicPr>
          <p:nvPr/>
        </p:nvPicPr>
        <p:blipFill>
          <a:blip r:embed="rId2" cstate="print"/>
          <a:srcRect l="7465" t="17896" r="82489" b="6117"/>
          <a:stretch>
            <a:fillRect/>
          </a:stretch>
        </p:blipFill>
        <p:spPr bwMode="auto">
          <a:xfrm>
            <a:off x="1588" y="0"/>
            <a:ext cx="1819275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Obrázek 7" descr="Soulogo SLCR a Czech Ski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" y="366713"/>
            <a:ext cx="1746250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BlokTextu 3"/>
          <p:cNvSpPr txBox="1">
            <a:spLocks noChangeArrowheads="1"/>
          </p:cNvSpPr>
          <p:nvPr/>
        </p:nvSpPr>
        <p:spPr bwMode="auto">
          <a:xfrm>
            <a:off x="1588" y="4841875"/>
            <a:ext cx="181927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k-SK" altLang="sk-SK">
              <a:solidFill>
                <a:schemeClr val="bg1"/>
              </a:solidFill>
            </a:endParaRPr>
          </a:p>
        </p:txBody>
      </p:sp>
      <p:pic>
        <p:nvPicPr>
          <p:cNvPr id="17413" name="Picture 7"/>
          <p:cNvPicPr>
            <a:picLocks noChangeAspect="1"/>
          </p:cNvPicPr>
          <p:nvPr/>
        </p:nvPicPr>
        <p:blipFill>
          <a:blip r:embed="rId4" cstate="print"/>
          <a:srcRect l="51688" t="7668" r="1791"/>
          <a:stretch>
            <a:fillRect/>
          </a:stretch>
        </p:blipFill>
        <p:spPr bwMode="auto">
          <a:xfrm>
            <a:off x="296863" y="4722813"/>
            <a:ext cx="134143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ástupný symbol obsahu 2"/>
          <p:cNvSpPr txBox="1">
            <a:spLocks/>
          </p:cNvSpPr>
          <p:nvPr/>
        </p:nvSpPr>
        <p:spPr>
          <a:xfrm>
            <a:off x="1484313" y="5659438"/>
            <a:ext cx="8647112" cy="1874837"/>
          </a:xfrm>
          <a:prstGeom prst="rect">
            <a:avLst/>
          </a:prstGeom>
        </p:spPr>
        <p:txBody>
          <a:bodyPr lIns="104306" tIns="52153" rIns="104306" bIns="52153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4687" algn="just" fontAlgn="auto">
              <a:spcAft>
                <a:spcPts val="0"/>
              </a:spcAft>
              <a:buClr>
                <a:srgbClr val="FF0000"/>
              </a:buClr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 </a:t>
            </a:r>
            <a:endParaRPr lang="sk-SK" sz="1600" dirty="0">
              <a:solidFill>
                <a:schemeClr val="tx1"/>
              </a:solidFill>
            </a:endParaRPr>
          </a:p>
          <a:p>
            <a:pPr marL="414687" algn="l" fontAlgn="auto">
              <a:spcAft>
                <a:spcPts val="0"/>
              </a:spcAft>
              <a:buClr>
                <a:srgbClr val="FF0000"/>
              </a:buClr>
              <a:defRPr/>
            </a:pPr>
            <a:endParaRPr lang="sk-SK" sz="1600" dirty="0">
              <a:solidFill>
                <a:schemeClr val="tx1"/>
              </a:solidFill>
            </a:endParaRPr>
          </a:p>
          <a:p>
            <a:pPr marL="411066" lvl="2" algn="l" fontAlgn="auto">
              <a:spcAft>
                <a:spcPts val="0"/>
              </a:spcAft>
              <a:defRPr/>
            </a:pPr>
            <a:endParaRPr lang="sk-SK" sz="1400" b="1" dirty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sk-SK" sz="1100" b="1" dirty="0">
              <a:solidFill>
                <a:schemeClr val="tx1"/>
              </a:solidFill>
            </a:endParaRPr>
          </a:p>
        </p:txBody>
      </p:sp>
      <p:pic>
        <p:nvPicPr>
          <p:cNvPr id="17415" name="Obrázok 12"/>
          <p:cNvPicPr>
            <a:picLocks noChangeAspect="1" noChangeArrowheads="1"/>
          </p:cNvPicPr>
          <p:nvPr/>
        </p:nvPicPr>
        <p:blipFill>
          <a:blip r:embed="rId5" cstate="print"/>
          <a:srcRect l="3444" t="25665" r="18146" b="20705"/>
          <a:stretch>
            <a:fillRect/>
          </a:stretch>
        </p:blipFill>
        <p:spPr bwMode="auto">
          <a:xfrm>
            <a:off x="1820863" y="6311900"/>
            <a:ext cx="2281237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Nadpis 1"/>
          <p:cNvSpPr txBox="1">
            <a:spLocks/>
          </p:cNvSpPr>
          <p:nvPr/>
        </p:nvSpPr>
        <p:spPr bwMode="auto">
          <a:xfrm>
            <a:off x="1179513" y="457200"/>
            <a:ext cx="9625012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/>
          <a:p>
            <a:pPr algn="ctr">
              <a:defRPr/>
            </a:pPr>
            <a:r>
              <a:rPr lang="sk-SK" altLang="sk-SK" sz="3200" dirty="0">
                <a:latin typeface="+mn-lt"/>
              </a:rPr>
              <a:t>ŠPINDLERŮV MLÝN &amp; JASNÁ NÍZKE TATRY </a:t>
            </a:r>
          </a:p>
          <a:p>
            <a:pPr algn="ctr">
              <a:defRPr/>
            </a:pPr>
            <a:r>
              <a:rPr lang="sk-SK" altLang="sk-SK" sz="3200" dirty="0"/>
              <a:t>THE RIGHT CHOICE  </a:t>
            </a:r>
            <a:endParaRPr lang="en-GB" altLang="sk-SK" sz="3200" dirty="0"/>
          </a:p>
          <a:p>
            <a:pPr algn="ctr">
              <a:defRPr/>
            </a:pPr>
            <a:endParaRPr lang="en-GB" altLang="sk-SK" sz="3200" dirty="0">
              <a:latin typeface="+mn-lt"/>
            </a:endParaRPr>
          </a:p>
        </p:txBody>
      </p:sp>
      <p:sp>
        <p:nvSpPr>
          <p:cNvPr id="15" name="Nadpis 1"/>
          <p:cNvSpPr txBox="1">
            <a:spLocks/>
          </p:cNvSpPr>
          <p:nvPr/>
        </p:nvSpPr>
        <p:spPr bwMode="auto">
          <a:xfrm>
            <a:off x="1327150" y="5365750"/>
            <a:ext cx="9625013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/>
          <a:p>
            <a:pPr algn="ctr">
              <a:defRPr/>
            </a:pPr>
            <a:r>
              <a:rPr lang="sk-SK" altLang="sk-SK" sz="3200" dirty="0">
                <a:latin typeface="+mn-lt"/>
              </a:rPr>
              <a:t>THANK YOU FOR YOUR ATTENTION   </a:t>
            </a:r>
            <a:endParaRPr lang="en-GB" altLang="sk-SK" sz="3200" dirty="0">
              <a:latin typeface="+mn-lt"/>
            </a:endParaRPr>
          </a:p>
        </p:txBody>
      </p:sp>
      <p:pic>
        <p:nvPicPr>
          <p:cNvPr id="17418" name="Obrázek 1"/>
          <p:cNvPicPr>
            <a:picLocks noChangeAspect="1"/>
          </p:cNvPicPr>
          <p:nvPr/>
        </p:nvPicPr>
        <p:blipFill>
          <a:blip r:embed="rId6" cstate="print"/>
          <a:srcRect t="-365" r="-400"/>
          <a:stretch>
            <a:fillRect/>
          </a:stretch>
        </p:blipFill>
        <p:spPr bwMode="auto">
          <a:xfrm>
            <a:off x="1951038" y="1776413"/>
            <a:ext cx="4090987" cy="317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Obrázok 9" descr="C:\Users\Artzova\Documents\Zima 2013_2014\Majstrovstva Juniorov\foto - brozura\panorama Jasn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3000" y="1804988"/>
            <a:ext cx="3908425" cy="311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lokTextu 2"/>
          <p:cNvSpPr txBox="1"/>
          <p:nvPr/>
        </p:nvSpPr>
        <p:spPr>
          <a:xfrm>
            <a:off x="2525713" y="1457325"/>
            <a:ext cx="6697662" cy="1339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  <a:latin typeface="+mn-lt"/>
              </a:rPr>
              <a:t>FIS alpine World Cup in CZE and SVK</a:t>
            </a:r>
            <a:endParaRPr lang="sk-SK" sz="3200" dirty="0">
              <a:solidFill>
                <a:srgbClr val="002060"/>
              </a:solidFill>
              <a:latin typeface="+mn-lt"/>
            </a:endParaRPr>
          </a:p>
          <a:p>
            <a:pPr algn="ctr">
              <a:defRPr/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 2016 and following up </a:t>
            </a:r>
            <a:endParaRPr lang="sk-SK" sz="2800" dirty="0">
              <a:solidFill>
                <a:srgbClr val="002060"/>
              </a:solidFill>
              <a:latin typeface="+mn-lt"/>
            </a:endParaRPr>
          </a:p>
          <a:p>
            <a:pPr algn="ctr">
              <a:defRPr/>
            </a:pPr>
            <a:endParaRPr lang="sk-SK" dirty="0"/>
          </a:p>
        </p:txBody>
      </p:sp>
      <p:pic>
        <p:nvPicPr>
          <p:cNvPr id="3075" name="Obrázok 24"/>
          <p:cNvPicPr>
            <a:picLocks noChangeAspect="1" noChangeArrowheads="1"/>
          </p:cNvPicPr>
          <p:nvPr/>
        </p:nvPicPr>
        <p:blipFill>
          <a:blip r:embed="rId2" cstate="print"/>
          <a:srcRect l="7465" t="17896" r="82489" b="6117"/>
          <a:stretch>
            <a:fillRect/>
          </a:stretch>
        </p:blipFill>
        <p:spPr bwMode="auto">
          <a:xfrm>
            <a:off x="1588" y="0"/>
            <a:ext cx="1819275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Obrázek 7" descr="Soulogo SLCR a Czech Ski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" y="366713"/>
            <a:ext cx="1746250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BlokTextu 3"/>
          <p:cNvSpPr txBox="1">
            <a:spLocks noChangeArrowheads="1"/>
          </p:cNvSpPr>
          <p:nvPr/>
        </p:nvSpPr>
        <p:spPr bwMode="auto">
          <a:xfrm>
            <a:off x="1588" y="4841875"/>
            <a:ext cx="181927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k-SK" altLang="sk-SK">
              <a:solidFill>
                <a:schemeClr val="bg1"/>
              </a:solidFill>
            </a:endParaRPr>
          </a:p>
        </p:txBody>
      </p:sp>
      <p:pic>
        <p:nvPicPr>
          <p:cNvPr id="3078" name="Picture 7"/>
          <p:cNvPicPr>
            <a:picLocks noChangeAspect="1"/>
          </p:cNvPicPr>
          <p:nvPr/>
        </p:nvPicPr>
        <p:blipFill>
          <a:blip r:embed="rId4" cstate="print"/>
          <a:srcRect l="51688" t="7668" r="1791"/>
          <a:stretch>
            <a:fillRect/>
          </a:stretch>
        </p:blipFill>
        <p:spPr bwMode="auto">
          <a:xfrm>
            <a:off x="296863" y="4722813"/>
            <a:ext cx="134143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2" descr="http://www.skiareal.cz/images/mapa_cr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4350" y="2441575"/>
            <a:ext cx="455295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Obrázok 8"/>
          <p:cNvPicPr>
            <a:picLocks noChangeAspect="1" noChangeArrowheads="1"/>
          </p:cNvPicPr>
          <p:nvPr/>
        </p:nvPicPr>
        <p:blipFill>
          <a:blip r:embed="rId6" cstate="print"/>
          <a:srcRect l="13734" t="22604" r="37881" b="18117"/>
          <a:stretch>
            <a:fillRect/>
          </a:stretch>
        </p:blipFill>
        <p:spPr bwMode="auto">
          <a:xfrm>
            <a:off x="6011863" y="3559175"/>
            <a:ext cx="4478337" cy="339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Obrázok 9" descr="C:\Users\Artzova\AppData\Local\Temp\Rar$DI00.493\jasna_logo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37513" y="4960938"/>
            <a:ext cx="42862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Obrázok 9"/>
          <p:cNvPicPr>
            <a:picLocks noChangeAspect="1" noChangeArrowheads="1"/>
          </p:cNvPicPr>
          <p:nvPr/>
        </p:nvPicPr>
        <p:blipFill>
          <a:blip r:embed="rId8" cstate="print"/>
          <a:srcRect l="3444" t="25665" r="18146" b="20705"/>
          <a:stretch>
            <a:fillRect/>
          </a:stretch>
        </p:blipFill>
        <p:spPr bwMode="auto">
          <a:xfrm>
            <a:off x="1860550" y="6307138"/>
            <a:ext cx="23526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Obrázok 24"/>
          <p:cNvPicPr>
            <a:picLocks noChangeAspect="1" noChangeArrowheads="1"/>
          </p:cNvPicPr>
          <p:nvPr/>
        </p:nvPicPr>
        <p:blipFill>
          <a:blip r:embed="rId2" cstate="print"/>
          <a:srcRect l="7465" t="17896" r="82489" b="6117"/>
          <a:stretch>
            <a:fillRect/>
          </a:stretch>
        </p:blipFill>
        <p:spPr bwMode="auto">
          <a:xfrm>
            <a:off x="1588" y="0"/>
            <a:ext cx="1819275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Obrázek 7" descr="Soulogo SLCR a Czech Ski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" y="366713"/>
            <a:ext cx="1746250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BlokTextu 3"/>
          <p:cNvSpPr txBox="1">
            <a:spLocks noChangeArrowheads="1"/>
          </p:cNvSpPr>
          <p:nvPr/>
        </p:nvSpPr>
        <p:spPr bwMode="auto">
          <a:xfrm>
            <a:off x="1588" y="4841875"/>
            <a:ext cx="181927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k-SK" altLang="sk-SK">
              <a:solidFill>
                <a:schemeClr val="bg1"/>
              </a:solidFill>
            </a:endParaRPr>
          </a:p>
        </p:txBody>
      </p:sp>
      <p:pic>
        <p:nvPicPr>
          <p:cNvPr id="4101" name="Picture 7"/>
          <p:cNvPicPr>
            <a:picLocks noChangeAspect="1"/>
          </p:cNvPicPr>
          <p:nvPr/>
        </p:nvPicPr>
        <p:blipFill>
          <a:blip r:embed="rId4" cstate="print"/>
          <a:srcRect l="51688" t="7668" r="1791"/>
          <a:stretch>
            <a:fillRect/>
          </a:stretch>
        </p:blipFill>
        <p:spPr bwMode="auto">
          <a:xfrm>
            <a:off x="296863" y="4722813"/>
            <a:ext cx="134143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Nadpis 1"/>
          <p:cNvSpPr txBox="1">
            <a:spLocks/>
          </p:cNvSpPr>
          <p:nvPr/>
        </p:nvSpPr>
        <p:spPr bwMode="auto">
          <a:xfrm>
            <a:off x="617538" y="49213"/>
            <a:ext cx="9625012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/>
          <a:p>
            <a:pPr algn="ctr">
              <a:defRPr/>
            </a:pPr>
            <a:r>
              <a:rPr lang="sk-SK" altLang="sk-SK" sz="3200" dirty="0">
                <a:latin typeface="+mn-lt"/>
              </a:rPr>
              <a:t>PROLOGUE</a:t>
            </a:r>
            <a:endParaRPr lang="en-GB" altLang="sk-SK" sz="3200" dirty="0">
              <a:latin typeface="+mn-lt"/>
            </a:endParaRPr>
          </a:p>
        </p:txBody>
      </p:sp>
      <p:sp>
        <p:nvSpPr>
          <p:cNvPr id="9" name="Zástupný symbol obsahu 2"/>
          <p:cNvSpPr txBox="1">
            <a:spLocks/>
          </p:cNvSpPr>
          <p:nvPr/>
        </p:nvSpPr>
        <p:spPr>
          <a:xfrm>
            <a:off x="2114550" y="5164138"/>
            <a:ext cx="8312150" cy="1874837"/>
          </a:xfrm>
          <a:prstGeom prst="rect">
            <a:avLst/>
          </a:prstGeom>
        </p:spPr>
        <p:txBody>
          <a:bodyPr lIns="104306" tIns="52153" rIns="104306" bIns="52153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4687" algn="l" fontAlgn="auto">
              <a:spcAft>
                <a:spcPts val="0"/>
              </a:spcAft>
              <a:buClr>
                <a:srgbClr val="FF0000"/>
              </a:buClr>
              <a:defRPr/>
            </a:pPr>
            <a:endParaRPr lang="sk-SK" sz="1400" dirty="0">
              <a:solidFill>
                <a:schemeClr val="tx1"/>
              </a:solidFill>
            </a:endParaRPr>
          </a:p>
          <a:p>
            <a:pPr marL="411066" lvl="2" algn="l" fontAlgn="auto">
              <a:spcAft>
                <a:spcPts val="0"/>
              </a:spcAft>
              <a:defRPr/>
            </a:pPr>
            <a:endParaRPr lang="sk-SK" sz="1400" b="1" dirty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sk-SK" sz="1100" b="1" dirty="0">
              <a:solidFill>
                <a:schemeClr val="tx1"/>
              </a:solidFill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2114550" y="5049838"/>
            <a:ext cx="8128000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600" b="1" dirty="0">
                <a:latin typeface="+mn-lt"/>
              </a:rPr>
              <a:t>Czech</a:t>
            </a:r>
            <a:r>
              <a:rPr lang="en-US" sz="1600" dirty="0">
                <a:latin typeface="+mn-lt"/>
              </a:rPr>
              <a:t> and </a:t>
            </a:r>
            <a:r>
              <a:rPr lang="en-US" sz="1600" b="1" dirty="0">
                <a:latin typeface="+mn-lt"/>
              </a:rPr>
              <a:t>Slovak ski associations </a:t>
            </a:r>
            <a:r>
              <a:rPr lang="en-US" sz="1600" dirty="0">
                <a:latin typeface="+mn-lt"/>
              </a:rPr>
              <a:t>are long-time members of FIS with many achievements on both athletes and organizers side. </a:t>
            </a:r>
            <a:r>
              <a:rPr lang="en-US" sz="1600" b="1" dirty="0">
                <a:latin typeface="+mn-lt"/>
              </a:rPr>
              <a:t>110 years in Czech Republic </a:t>
            </a:r>
            <a:r>
              <a:rPr lang="en-US" sz="1600" dirty="0">
                <a:latin typeface="+mn-lt"/>
              </a:rPr>
              <a:t>and </a:t>
            </a:r>
            <a:r>
              <a:rPr lang="en-US" sz="1600" b="1" dirty="0">
                <a:latin typeface="+mn-lt"/>
              </a:rPr>
              <a:t>100 years in Slovakia </a:t>
            </a:r>
            <a:r>
              <a:rPr lang="en-US" sz="1600" dirty="0">
                <a:latin typeface="+mn-lt"/>
              </a:rPr>
              <a:t>of organizing skiing are evidence of developing, improving, promoting and passion that we bring to the ski sports. The </a:t>
            </a:r>
            <a:r>
              <a:rPr lang="en-US" sz="1600" b="1" dirty="0">
                <a:latin typeface="+mn-lt"/>
              </a:rPr>
              <a:t>popularity of skiing </a:t>
            </a:r>
            <a:r>
              <a:rPr lang="en-US" sz="1600" dirty="0">
                <a:latin typeface="+mn-lt"/>
              </a:rPr>
              <a:t>in our region is huge. And with the </a:t>
            </a:r>
            <a:r>
              <a:rPr lang="en-US" sz="1600" b="1" dirty="0">
                <a:latin typeface="+mn-lt"/>
              </a:rPr>
              <a:t>world class success of our athletes </a:t>
            </a:r>
            <a:r>
              <a:rPr lang="en-US" sz="1600" dirty="0">
                <a:latin typeface="+mn-lt"/>
              </a:rPr>
              <a:t>in the last decade it grows even more. To bring </a:t>
            </a:r>
            <a:r>
              <a:rPr lang="en-US" sz="1600" b="1" dirty="0">
                <a:latin typeface="+mn-lt"/>
              </a:rPr>
              <a:t>World cup </a:t>
            </a:r>
            <a:r>
              <a:rPr lang="en-US" sz="1600" dirty="0">
                <a:latin typeface="+mn-lt"/>
              </a:rPr>
              <a:t>in our region held on annual base is not our final goal. It should be the beginning of the new era with successful athletes and significant events.</a:t>
            </a:r>
            <a:endParaRPr lang="sk-SK" sz="1600" dirty="0">
              <a:latin typeface="+mn-lt"/>
            </a:endParaRPr>
          </a:p>
        </p:txBody>
      </p:sp>
      <p:pic>
        <p:nvPicPr>
          <p:cNvPr id="410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60950" y="2814638"/>
            <a:ext cx="3514725" cy="189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2" descr="http://i.sme.sk/cdata/2/61/6138632/ski-r697_res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60950" y="1357313"/>
            <a:ext cx="1882775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2" descr="D:\3 Fotobanka\Jasna\Jasna-zima\foto Jasna\gondola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26288" y="1371600"/>
            <a:ext cx="1041400" cy="136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Obrázok 13"/>
          <p:cNvPicPr>
            <a:picLocks noChangeAspect="1" noChangeArrowheads="1"/>
          </p:cNvPicPr>
          <p:nvPr/>
        </p:nvPicPr>
        <p:blipFill>
          <a:blip r:embed="rId9" cstate="print"/>
          <a:srcRect l="25412" t="13425" r="37096" b="10974"/>
          <a:stretch>
            <a:fillRect/>
          </a:stretch>
        </p:blipFill>
        <p:spPr bwMode="auto">
          <a:xfrm>
            <a:off x="2224088" y="1371600"/>
            <a:ext cx="2719387" cy="335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4" descr="http://i.sme.sk/cdata/7/61/6186887/07_a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709025" y="2814638"/>
            <a:ext cx="1577975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0" name="Picture 6" descr="http://i.sme.sk/cdata/7/61/6186887/02_a.jp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259763" y="1371600"/>
            <a:ext cx="982662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1" name="Obrázok 18" descr="C:\Users\Artzova\Documents\Zima 2013_2014\Majstrovstva Juniorov\foto - brozura\history 1.jpg"/>
          <p:cNvPicPr>
            <a:picLocks noChangeAspect="1" noChangeArrowheads="1"/>
          </p:cNvPicPr>
          <p:nvPr/>
        </p:nvPicPr>
        <p:blipFill>
          <a:blip r:embed="rId14" cstate="print"/>
          <a:srcRect l="24713" t="17683" r="40373"/>
          <a:stretch>
            <a:fillRect/>
          </a:stretch>
        </p:blipFill>
        <p:spPr bwMode="auto">
          <a:xfrm>
            <a:off x="9286875" y="1357313"/>
            <a:ext cx="1000125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2" name="Obrázok 15"/>
          <p:cNvPicPr>
            <a:picLocks noChangeAspect="1" noChangeArrowheads="1"/>
          </p:cNvPicPr>
          <p:nvPr/>
        </p:nvPicPr>
        <p:blipFill>
          <a:blip r:embed="rId15" cstate="print"/>
          <a:srcRect l="3444" t="25665" r="18146" b="20705"/>
          <a:stretch>
            <a:fillRect/>
          </a:stretch>
        </p:blipFill>
        <p:spPr bwMode="auto">
          <a:xfrm>
            <a:off x="1784350" y="6865938"/>
            <a:ext cx="1598613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Obrázok 24"/>
          <p:cNvPicPr>
            <a:picLocks noChangeAspect="1" noChangeArrowheads="1"/>
          </p:cNvPicPr>
          <p:nvPr/>
        </p:nvPicPr>
        <p:blipFill>
          <a:blip r:embed="rId2" cstate="print"/>
          <a:srcRect l="7465" t="17896" r="82489" b="6117"/>
          <a:stretch>
            <a:fillRect/>
          </a:stretch>
        </p:blipFill>
        <p:spPr bwMode="auto">
          <a:xfrm>
            <a:off x="1588" y="0"/>
            <a:ext cx="1819275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Obrázek 7" descr="Soulogo SLCR a Czech Ski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" y="366713"/>
            <a:ext cx="1746250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BlokTextu 3"/>
          <p:cNvSpPr txBox="1">
            <a:spLocks noChangeArrowheads="1"/>
          </p:cNvSpPr>
          <p:nvPr/>
        </p:nvSpPr>
        <p:spPr bwMode="auto">
          <a:xfrm>
            <a:off x="1588" y="4841875"/>
            <a:ext cx="181927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k-SK" altLang="sk-SK">
              <a:solidFill>
                <a:schemeClr val="bg1"/>
              </a:solidFill>
            </a:endParaRPr>
          </a:p>
        </p:txBody>
      </p:sp>
      <p:pic>
        <p:nvPicPr>
          <p:cNvPr id="5125" name="Picture 7"/>
          <p:cNvPicPr>
            <a:picLocks noChangeAspect="1"/>
          </p:cNvPicPr>
          <p:nvPr/>
        </p:nvPicPr>
        <p:blipFill>
          <a:blip r:embed="rId4" cstate="print"/>
          <a:srcRect l="51688" t="7668" r="1791"/>
          <a:stretch>
            <a:fillRect/>
          </a:stretch>
        </p:blipFill>
        <p:spPr bwMode="auto">
          <a:xfrm>
            <a:off x="296863" y="4722813"/>
            <a:ext cx="134143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Nadpis 1"/>
          <p:cNvSpPr txBox="1">
            <a:spLocks/>
          </p:cNvSpPr>
          <p:nvPr/>
        </p:nvSpPr>
        <p:spPr bwMode="auto">
          <a:xfrm>
            <a:off x="617538" y="49213"/>
            <a:ext cx="9625012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/>
          <a:p>
            <a:pPr algn="ctr">
              <a:defRPr/>
            </a:pPr>
            <a:r>
              <a:rPr lang="sk-SK" altLang="sk-SK" sz="3200" dirty="0">
                <a:latin typeface="+mn-lt"/>
              </a:rPr>
              <a:t>VENUES</a:t>
            </a:r>
            <a:endParaRPr lang="en-GB" altLang="sk-SK" sz="3200" dirty="0">
              <a:latin typeface="+mn-lt"/>
            </a:endParaRPr>
          </a:p>
        </p:txBody>
      </p:sp>
      <p:sp>
        <p:nvSpPr>
          <p:cNvPr id="9" name="Zástupný symbol obsahu 2"/>
          <p:cNvSpPr txBox="1">
            <a:spLocks/>
          </p:cNvSpPr>
          <p:nvPr/>
        </p:nvSpPr>
        <p:spPr>
          <a:xfrm>
            <a:off x="1638300" y="5257800"/>
            <a:ext cx="8940800" cy="1874838"/>
          </a:xfrm>
          <a:prstGeom prst="rect">
            <a:avLst/>
          </a:prstGeom>
        </p:spPr>
        <p:txBody>
          <a:bodyPr lIns="104306" tIns="52153" rIns="104306" bIns="52153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4687" algn="just" fontAlgn="auto">
              <a:spcAft>
                <a:spcPts val="0"/>
              </a:spcAft>
              <a:buClr>
                <a:srgbClr val="FF0000"/>
              </a:buClr>
              <a:defRPr/>
            </a:pPr>
            <a:r>
              <a:rPr lang="en-US" sz="1600" b="1" dirty="0" err="1" smtClean="0">
                <a:solidFill>
                  <a:schemeClr val="tx1"/>
                </a:solidFill>
              </a:rPr>
              <a:t>Jasn</a:t>
            </a:r>
            <a:r>
              <a:rPr lang="sk-SK" sz="1600" b="1" dirty="0" smtClean="0">
                <a:solidFill>
                  <a:schemeClr val="tx1"/>
                </a:solidFill>
              </a:rPr>
              <a:t>á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(SVK) and </a:t>
            </a:r>
            <a:r>
              <a:rPr lang="sk-SK" sz="1600" b="1" dirty="0" smtClean="0">
                <a:solidFill>
                  <a:schemeClr val="tx1"/>
                </a:solidFill>
              </a:rPr>
              <a:t>Š</a:t>
            </a:r>
            <a:r>
              <a:rPr lang="en-US" sz="1600" b="1" dirty="0" err="1" smtClean="0">
                <a:solidFill>
                  <a:schemeClr val="tx1"/>
                </a:solidFill>
              </a:rPr>
              <a:t>pindlerů</a:t>
            </a:r>
            <a:r>
              <a:rPr lang="sk-SK" sz="1600" b="1" dirty="0" smtClean="0">
                <a:solidFill>
                  <a:schemeClr val="tx1"/>
                </a:solidFill>
              </a:rPr>
              <a:t>v </a:t>
            </a:r>
            <a:r>
              <a:rPr lang="sk-SK" sz="1600" b="1" dirty="0" err="1" smtClean="0">
                <a:solidFill>
                  <a:schemeClr val="tx1"/>
                </a:solidFill>
              </a:rPr>
              <a:t>Mlýn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(CZE) are well known ski resorts with an international reach. Both of them organized </a:t>
            </a:r>
            <a:r>
              <a:rPr lang="en-US" sz="1600" b="1" dirty="0">
                <a:solidFill>
                  <a:schemeClr val="tx1"/>
                </a:solidFill>
              </a:rPr>
              <a:t>top alpine events </a:t>
            </a:r>
            <a:r>
              <a:rPr lang="en-US" sz="1600" dirty="0">
                <a:solidFill>
                  <a:schemeClr val="tx1"/>
                </a:solidFill>
              </a:rPr>
              <a:t>in far or near past. They are modern snow sports arenas with the best transport infrastructure and high transport capacity. </a:t>
            </a:r>
            <a:r>
              <a:rPr lang="en-US" sz="1600" b="1" dirty="0">
                <a:solidFill>
                  <a:schemeClr val="tx1"/>
                </a:solidFill>
              </a:rPr>
              <a:t>Huge investments </a:t>
            </a:r>
            <a:r>
              <a:rPr lang="en-US" sz="1600" dirty="0">
                <a:solidFill>
                  <a:schemeClr val="tx1"/>
                </a:solidFill>
              </a:rPr>
              <a:t>are spent every year to improve the standard of resorts and to become more competitive. </a:t>
            </a:r>
            <a:r>
              <a:rPr lang="en-US" sz="1600" dirty="0" err="1">
                <a:solidFill>
                  <a:schemeClr val="tx1"/>
                </a:solidFill>
              </a:rPr>
              <a:t>Tatry</a:t>
            </a:r>
            <a:r>
              <a:rPr lang="en-US" sz="1600" dirty="0">
                <a:solidFill>
                  <a:schemeClr val="tx1"/>
                </a:solidFill>
              </a:rPr>
              <a:t> Mountain Resorts invested </a:t>
            </a:r>
            <a:r>
              <a:rPr lang="en-US" sz="1600" b="1" dirty="0">
                <a:solidFill>
                  <a:schemeClr val="tx1"/>
                </a:solidFill>
              </a:rPr>
              <a:t>more than </a:t>
            </a:r>
            <a:r>
              <a:rPr lang="en-US" sz="1600" b="1" dirty="0" smtClean="0">
                <a:solidFill>
                  <a:schemeClr val="tx1"/>
                </a:solidFill>
              </a:rPr>
              <a:t>100 </a:t>
            </a:r>
            <a:r>
              <a:rPr lang="en-US" sz="1600" b="1" dirty="0">
                <a:solidFill>
                  <a:schemeClr val="tx1"/>
                </a:solidFill>
              </a:rPr>
              <a:t>millions € </a:t>
            </a:r>
            <a:r>
              <a:rPr lang="en-US" sz="1600" dirty="0">
                <a:solidFill>
                  <a:schemeClr val="tx1"/>
                </a:solidFill>
              </a:rPr>
              <a:t>during the last five years only in </a:t>
            </a:r>
            <a:r>
              <a:rPr lang="en-US" sz="1600" dirty="0" err="1" smtClean="0">
                <a:solidFill>
                  <a:schemeClr val="tx1"/>
                </a:solidFill>
              </a:rPr>
              <a:t>Jasn</a:t>
            </a:r>
            <a:r>
              <a:rPr lang="sk-SK" sz="1600" dirty="0" smtClean="0">
                <a:solidFill>
                  <a:schemeClr val="tx1"/>
                </a:solidFill>
              </a:rPr>
              <a:t>á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and with half a million visitors per year this resort has become the biggest center of winter sports in wide region. </a:t>
            </a:r>
            <a:endParaRPr lang="sk-SK" sz="1600" dirty="0">
              <a:solidFill>
                <a:schemeClr val="tx1"/>
              </a:solidFill>
            </a:endParaRPr>
          </a:p>
          <a:p>
            <a:pPr marL="414687" algn="l" fontAlgn="auto">
              <a:spcAft>
                <a:spcPts val="0"/>
              </a:spcAft>
              <a:buClr>
                <a:srgbClr val="FF0000"/>
              </a:buClr>
              <a:defRPr/>
            </a:pPr>
            <a:endParaRPr lang="sk-SK" sz="1600" dirty="0">
              <a:solidFill>
                <a:schemeClr val="tx1"/>
              </a:solidFill>
            </a:endParaRPr>
          </a:p>
          <a:p>
            <a:pPr marL="411066" lvl="2" algn="l" fontAlgn="auto">
              <a:spcAft>
                <a:spcPts val="0"/>
              </a:spcAft>
              <a:defRPr/>
            </a:pPr>
            <a:endParaRPr lang="sk-SK" sz="1400" b="1" dirty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sk-SK" sz="1100" b="1" dirty="0">
              <a:solidFill>
                <a:schemeClr val="tx1"/>
              </a:solidFill>
            </a:endParaRPr>
          </a:p>
        </p:txBody>
      </p:sp>
      <p:pic>
        <p:nvPicPr>
          <p:cNvPr id="5128" name="Obrázok 7" descr="C:\Users\Artzova\Documents\Zima2012_2013\DSC_3678-funi-kriva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81225" y="927100"/>
            <a:ext cx="3335338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Obrázok 15" descr="C:\Users\Artzova\Documents\Zima 2013_2014\Majstrovstva Juniorov\foto - brozura\Grand Je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13400" y="927100"/>
            <a:ext cx="2887663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Obrázok 16" descr="C:\Users\Artzova\Documents\Zima 2013_2014\Špindl\Spindl - foto\_DSC3960goËť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26100" y="3221038"/>
            <a:ext cx="288925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Obrázok 18" descr="C:\Users\Artzova\Documents\Zima 2013_2014\Majstrovstva Juniorov\foto - brozura\juh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81225" y="3221038"/>
            <a:ext cx="3335338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2" name="Obrázok 19" descr="C:\Users\Artzova\Documents\Zima 2013_2014\Majstrovstva Juniorov\foto - brozura\DSC_9052.jpg"/>
          <p:cNvPicPr>
            <a:picLocks noChangeAspect="1" noChangeArrowheads="1"/>
          </p:cNvPicPr>
          <p:nvPr/>
        </p:nvPicPr>
        <p:blipFill>
          <a:blip r:embed="rId9" cstate="print"/>
          <a:srcRect t="-2" b="-157"/>
          <a:stretch>
            <a:fillRect/>
          </a:stretch>
        </p:blipFill>
        <p:spPr bwMode="auto">
          <a:xfrm>
            <a:off x="8626475" y="952500"/>
            <a:ext cx="1952625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3" name="Obrázok 21" descr="C:\Users\Artzova\Documents\Zima 2013_2014\Majstrovstva Juniorov\foto - brozura\DSC_998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86800" y="3222625"/>
            <a:ext cx="1917700" cy="193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4" name="Obrázok 13"/>
          <p:cNvPicPr>
            <a:picLocks noChangeAspect="1" noChangeArrowheads="1"/>
          </p:cNvPicPr>
          <p:nvPr/>
        </p:nvPicPr>
        <p:blipFill>
          <a:blip r:embed="rId11" cstate="print"/>
          <a:srcRect l="3444" t="25665" r="18146" b="20705"/>
          <a:stretch>
            <a:fillRect/>
          </a:stretch>
        </p:blipFill>
        <p:spPr bwMode="auto">
          <a:xfrm>
            <a:off x="1784350" y="6865938"/>
            <a:ext cx="1598613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Obrázok 24"/>
          <p:cNvPicPr>
            <a:picLocks noChangeAspect="1" noChangeArrowheads="1"/>
          </p:cNvPicPr>
          <p:nvPr/>
        </p:nvPicPr>
        <p:blipFill>
          <a:blip r:embed="rId2" cstate="print"/>
          <a:srcRect l="7465" t="17896" r="82489" b="6117"/>
          <a:stretch>
            <a:fillRect/>
          </a:stretch>
        </p:blipFill>
        <p:spPr bwMode="auto">
          <a:xfrm>
            <a:off x="1588" y="0"/>
            <a:ext cx="1819275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Obrázek 7" descr="Soulogo SLCR a Czech Ski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" y="366713"/>
            <a:ext cx="1746250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BlokTextu 3"/>
          <p:cNvSpPr txBox="1">
            <a:spLocks noChangeArrowheads="1"/>
          </p:cNvSpPr>
          <p:nvPr/>
        </p:nvSpPr>
        <p:spPr bwMode="auto">
          <a:xfrm>
            <a:off x="1588" y="4841875"/>
            <a:ext cx="181927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k-SK" altLang="sk-SK">
              <a:solidFill>
                <a:schemeClr val="bg1"/>
              </a:solidFill>
            </a:endParaRPr>
          </a:p>
        </p:txBody>
      </p:sp>
      <p:pic>
        <p:nvPicPr>
          <p:cNvPr id="6149" name="Picture 7"/>
          <p:cNvPicPr>
            <a:picLocks noChangeAspect="1"/>
          </p:cNvPicPr>
          <p:nvPr/>
        </p:nvPicPr>
        <p:blipFill>
          <a:blip r:embed="rId4" cstate="print"/>
          <a:srcRect l="51688" t="7668" r="1791"/>
          <a:stretch>
            <a:fillRect/>
          </a:stretch>
        </p:blipFill>
        <p:spPr bwMode="auto">
          <a:xfrm>
            <a:off x="296863" y="4722813"/>
            <a:ext cx="134143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Nadpis 1"/>
          <p:cNvSpPr txBox="1">
            <a:spLocks/>
          </p:cNvSpPr>
          <p:nvPr/>
        </p:nvSpPr>
        <p:spPr bwMode="auto">
          <a:xfrm>
            <a:off x="617538" y="49213"/>
            <a:ext cx="9625012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/>
          <a:p>
            <a:pPr algn="ctr">
              <a:defRPr/>
            </a:pPr>
            <a:r>
              <a:rPr lang="sk-SK" altLang="sk-SK" sz="3200" dirty="0">
                <a:latin typeface="+mn-lt"/>
              </a:rPr>
              <a:t>IDEA</a:t>
            </a:r>
            <a:endParaRPr lang="en-GB" altLang="sk-SK" sz="3200" dirty="0">
              <a:latin typeface="+mn-lt"/>
            </a:endParaRPr>
          </a:p>
        </p:txBody>
      </p:sp>
      <p:sp>
        <p:nvSpPr>
          <p:cNvPr id="9" name="Zástupný symbol obsahu 2"/>
          <p:cNvSpPr txBox="1">
            <a:spLocks/>
          </p:cNvSpPr>
          <p:nvPr/>
        </p:nvSpPr>
        <p:spPr>
          <a:xfrm>
            <a:off x="1638300" y="5429250"/>
            <a:ext cx="8648700" cy="1874838"/>
          </a:xfrm>
          <a:prstGeom prst="rect">
            <a:avLst/>
          </a:prstGeom>
        </p:spPr>
        <p:txBody>
          <a:bodyPr lIns="104306" tIns="52153" rIns="104306" bIns="52153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4687" algn="just" fontAlgn="auto">
              <a:spcAft>
                <a:spcPts val="0"/>
              </a:spcAft>
              <a:buClr>
                <a:srgbClr val="FF0000"/>
              </a:buClr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 </a:t>
            </a:r>
            <a:endParaRPr lang="sk-SK" sz="1600" dirty="0">
              <a:solidFill>
                <a:schemeClr val="tx1"/>
              </a:solidFill>
            </a:endParaRPr>
          </a:p>
          <a:p>
            <a:pPr marL="414687" algn="l" fontAlgn="auto">
              <a:spcAft>
                <a:spcPts val="0"/>
              </a:spcAft>
              <a:buClr>
                <a:srgbClr val="FF0000"/>
              </a:buClr>
              <a:defRPr/>
            </a:pPr>
            <a:endParaRPr lang="sk-SK" sz="1600" dirty="0">
              <a:solidFill>
                <a:schemeClr val="tx1"/>
              </a:solidFill>
            </a:endParaRPr>
          </a:p>
          <a:p>
            <a:pPr marL="411066" lvl="2" algn="l" fontAlgn="auto">
              <a:spcAft>
                <a:spcPts val="0"/>
              </a:spcAft>
              <a:defRPr/>
            </a:pPr>
            <a:endParaRPr lang="sk-SK" sz="1400" b="1" dirty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sk-SK" sz="1100" b="1" dirty="0">
              <a:solidFill>
                <a:schemeClr val="tx1"/>
              </a:solidFill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1820863" y="5784850"/>
            <a:ext cx="8434387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600" dirty="0" err="1">
                <a:latin typeface="+mn-lt"/>
              </a:rPr>
              <a:t>Jasn</a:t>
            </a:r>
            <a:r>
              <a:rPr lang="sk-SK" sz="1600" dirty="0">
                <a:latin typeface="+mn-lt"/>
              </a:rPr>
              <a:t>á</a:t>
            </a:r>
            <a:r>
              <a:rPr lang="en-US" sz="1600" dirty="0">
                <a:latin typeface="+mn-lt"/>
              </a:rPr>
              <a:t> and </a:t>
            </a:r>
            <a:r>
              <a:rPr lang="sk-SK" sz="1600" dirty="0">
                <a:latin typeface="+mn-lt"/>
              </a:rPr>
              <a:t>Š</a:t>
            </a:r>
            <a:r>
              <a:rPr lang="en-US" sz="1600" dirty="0" err="1">
                <a:latin typeface="+mn-lt"/>
              </a:rPr>
              <a:t>pindlerů</a:t>
            </a:r>
            <a:r>
              <a:rPr lang="sk-SK" sz="1600" dirty="0">
                <a:latin typeface="+mn-lt"/>
              </a:rPr>
              <a:t>v</a:t>
            </a:r>
            <a:r>
              <a:rPr lang="en-US" sz="1600" dirty="0">
                <a:latin typeface="+mn-lt"/>
              </a:rPr>
              <a:t> </a:t>
            </a:r>
            <a:r>
              <a:rPr lang="sk-SK" sz="1600" dirty="0" err="1">
                <a:latin typeface="+mn-lt"/>
              </a:rPr>
              <a:t>Mlýn</a:t>
            </a:r>
            <a:r>
              <a:rPr lang="en-US" sz="1600" dirty="0">
                <a:latin typeface="+mn-lt"/>
              </a:rPr>
              <a:t> are operating by the same company </a:t>
            </a:r>
            <a:r>
              <a:rPr lang="en-US" sz="1600" b="1" dirty="0" err="1">
                <a:latin typeface="+mn-lt"/>
              </a:rPr>
              <a:t>Tatry</a:t>
            </a:r>
            <a:r>
              <a:rPr lang="en-US" sz="1600" b="1" dirty="0">
                <a:latin typeface="+mn-lt"/>
              </a:rPr>
              <a:t> Mountain Resorts</a:t>
            </a:r>
            <a:r>
              <a:rPr lang="en-US" sz="1600" dirty="0">
                <a:latin typeface="+mn-lt"/>
              </a:rPr>
              <a:t>, which has become </a:t>
            </a:r>
            <a:r>
              <a:rPr lang="en-US" sz="1600" b="1" dirty="0">
                <a:latin typeface="+mn-lt"/>
              </a:rPr>
              <a:t>the biggest company operating in tourism </a:t>
            </a:r>
            <a:r>
              <a:rPr lang="en-US" sz="1600" dirty="0">
                <a:latin typeface="+mn-lt"/>
              </a:rPr>
              <a:t>in the wide region. </a:t>
            </a:r>
            <a:endParaRPr lang="sk-SK" sz="1600" dirty="0">
              <a:latin typeface="+mn-lt"/>
            </a:endParaRPr>
          </a:p>
        </p:txBody>
      </p:sp>
      <p:pic>
        <p:nvPicPr>
          <p:cNvPr id="6153" name="Obrázok 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050" y="1698625"/>
            <a:ext cx="4318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Obrázok 20" descr="C:\Users\Artzova\Documents\Zima 2013_2014\Mapa\bigmapaspindleruvmly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02413" y="1709738"/>
            <a:ext cx="3652837" cy="313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2" descr="C:\Users\Artzova\Desktop\Loga\TMR LOG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40275" y="3598863"/>
            <a:ext cx="2909888" cy="124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Obrázok 11"/>
          <p:cNvPicPr>
            <a:picLocks noChangeAspect="1" noChangeArrowheads="1"/>
          </p:cNvPicPr>
          <p:nvPr/>
        </p:nvPicPr>
        <p:blipFill>
          <a:blip r:embed="rId8" cstate="print"/>
          <a:srcRect l="3444" t="25665" r="18146" b="20705"/>
          <a:stretch>
            <a:fillRect/>
          </a:stretch>
        </p:blipFill>
        <p:spPr bwMode="auto">
          <a:xfrm>
            <a:off x="1784350" y="6865938"/>
            <a:ext cx="1598613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Obrázok 24"/>
          <p:cNvPicPr>
            <a:picLocks noChangeAspect="1" noChangeArrowheads="1"/>
          </p:cNvPicPr>
          <p:nvPr/>
        </p:nvPicPr>
        <p:blipFill>
          <a:blip r:embed="rId2" cstate="print"/>
          <a:srcRect l="7465" t="17896" r="82489" b="6117"/>
          <a:stretch>
            <a:fillRect/>
          </a:stretch>
        </p:blipFill>
        <p:spPr bwMode="auto">
          <a:xfrm>
            <a:off x="1588" y="0"/>
            <a:ext cx="1819275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Obrázek 7" descr="Soulogo SLCR a Czech Ski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" y="366713"/>
            <a:ext cx="1746250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BlokTextu 3"/>
          <p:cNvSpPr txBox="1">
            <a:spLocks noChangeArrowheads="1"/>
          </p:cNvSpPr>
          <p:nvPr/>
        </p:nvSpPr>
        <p:spPr bwMode="auto">
          <a:xfrm>
            <a:off x="1588" y="4841875"/>
            <a:ext cx="181927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k-SK" altLang="sk-SK">
              <a:solidFill>
                <a:schemeClr val="bg1"/>
              </a:solidFill>
            </a:endParaRPr>
          </a:p>
        </p:txBody>
      </p:sp>
      <p:pic>
        <p:nvPicPr>
          <p:cNvPr id="7173" name="Picture 7"/>
          <p:cNvPicPr>
            <a:picLocks noChangeAspect="1"/>
          </p:cNvPicPr>
          <p:nvPr/>
        </p:nvPicPr>
        <p:blipFill>
          <a:blip r:embed="rId4" cstate="print"/>
          <a:srcRect l="51688" t="7668" r="1791"/>
          <a:stretch>
            <a:fillRect/>
          </a:stretch>
        </p:blipFill>
        <p:spPr bwMode="auto">
          <a:xfrm>
            <a:off x="296863" y="4722813"/>
            <a:ext cx="134143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Nadpis 1"/>
          <p:cNvSpPr txBox="1">
            <a:spLocks/>
          </p:cNvSpPr>
          <p:nvPr/>
        </p:nvSpPr>
        <p:spPr bwMode="auto">
          <a:xfrm>
            <a:off x="617538" y="49213"/>
            <a:ext cx="9625012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/>
          <a:p>
            <a:pPr algn="ctr">
              <a:defRPr/>
            </a:pPr>
            <a:r>
              <a:rPr lang="sk-SK" altLang="sk-SK" sz="3200" dirty="0">
                <a:latin typeface="+mn-lt"/>
              </a:rPr>
              <a:t>IDEA</a:t>
            </a:r>
            <a:endParaRPr lang="en-GB" altLang="sk-SK" sz="3200" dirty="0">
              <a:latin typeface="+mn-lt"/>
            </a:endParaRPr>
          </a:p>
        </p:txBody>
      </p:sp>
      <p:sp>
        <p:nvSpPr>
          <p:cNvPr id="9" name="Zástupný symbol obsahu 2"/>
          <p:cNvSpPr txBox="1">
            <a:spLocks/>
          </p:cNvSpPr>
          <p:nvPr/>
        </p:nvSpPr>
        <p:spPr>
          <a:xfrm>
            <a:off x="1638300" y="5429250"/>
            <a:ext cx="8648700" cy="1874838"/>
          </a:xfrm>
          <a:prstGeom prst="rect">
            <a:avLst/>
          </a:prstGeom>
        </p:spPr>
        <p:txBody>
          <a:bodyPr lIns="104306" tIns="52153" rIns="104306" bIns="52153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4687" algn="just" fontAlgn="auto">
              <a:spcAft>
                <a:spcPts val="0"/>
              </a:spcAft>
              <a:buClr>
                <a:srgbClr val="FF0000"/>
              </a:buClr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 </a:t>
            </a:r>
            <a:endParaRPr lang="sk-SK" sz="1600" dirty="0">
              <a:solidFill>
                <a:schemeClr val="tx1"/>
              </a:solidFill>
            </a:endParaRPr>
          </a:p>
          <a:p>
            <a:pPr marL="414687" algn="l" fontAlgn="auto">
              <a:spcAft>
                <a:spcPts val="0"/>
              </a:spcAft>
              <a:buClr>
                <a:srgbClr val="FF0000"/>
              </a:buClr>
              <a:defRPr/>
            </a:pPr>
            <a:endParaRPr lang="sk-SK" sz="1600" dirty="0">
              <a:solidFill>
                <a:schemeClr val="tx1"/>
              </a:solidFill>
            </a:endParaRPr>
          </a:p>
          <a:p>
            <a:pPr marL="411066" lvl="2" algn="l" fontAlgn="auto">
              <a:spcAft>
                <a:spcPts val="0"/>
              </a:spcAft>
              <a:defRPr/>
            </a:pPr>
            <a:endParaRPr lang="sk-SK" sz="1400" b="1" dirty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sk-SK" sz="1100" b="1" dirty="0">
              <a:solidFill>
                <a:schemeClr val="tx1"/>
              </a:solidFill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1820863" y="5026025"/>
            <a:ext cx="6024562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600" dirty="0">
                <a:latin typeface="+mn-lt"/>
              </a:rPr>
              <a:t>This gives the Czech and Slovak OCs the opportunity </a:t>
            </a:r>
            <a:r>
              <a:rPr lang="en-US" sz="1600" b="1" dirty="0">
                <a:latin typeface="+mn-lt"/>
              </a:rPr>
              <a:t>to cooperate more effective </a:t>
            </a:r>
            <a:r>
              <a:rPr lang="en-US" sz="1600" dirty="0">
                <a:latin typeface="+mn-lt"/>
              </a:rPr>
              <a:t>and share experience and human resources. The idea of alternate on 2 or 3 years base is very good solution for us. It is </a:t>
            </a:r>
            <a:r>
              <a:rPr lang="en-US" sz="1600" b="1" dirty="0">
                <a:latin typeface="+mn-lt"/>
              </a:rPr>
              <a:t>easier to cover the budgets</a:t>
            </a:r>
            <a:r>
              <a:rPr lang="en-US" sz="1600" dirty="0">
                <a:latin typeface="+mn-lt"/>
              </a:rPr>
              <a:t> and find sponsors, but we still will be in touch with </a:t>
            </a:r>
            <a:r>
              <a:rPr lang="en-US" sz="1600" b="1" dirty="0">
                <a:latin typeface="+mn-lt"/>
              </a:rPr>
              <a:t>World Cup</a:t>
            </a:r>
            <a:r>
              <a:rPr lang="en-US" sz="1600" dirty="0">
                <a:latin typeface="+mn-lt"/>
              </a:rPr>
              <a:t>. Yet now we are sharing HR for big events, like </a:t>
            </a:r>
            <a:r>
              <a:rPr lang="en-US" sz="1600" b="1" dirty="0">
                <a:latin typeface="+mn-lt"/>
              </a:rPr>
              <a:t>World Cups in </a:t>
            </a:r>
            <a:r>
              <a:rPr lang="en-US" sz="1600" b="1" dirty="0" err="1">
                <a:latin typeface="+mn-lt"/>
              </a:rPr>
              <a:t>Spindler</a:t>
            </a:r>
            <a:r>
              <a:rPr lang="en-US" sz="1600" b="1" dirty="0">
                <a:latin typeface="+mn-lt"/>
              </a:rPr>
              <a:t> Mill (2005, 2008 and 2011) </a:t>
            </a:r>
            <a:r>
              <a:rPr lang="en-US" sz="1600" dirty="0">
                <a:latin typeface="+mn-lt"/>
              </a:rPr>
              <a:t>and it will be so during the </a:t>
            </a:r>
            <a:r>
              <a:rPr lang="en-US" sz="1600" b="1" dirty="0">
                <a:latin typeface="+mn-lt"/>
              </a:rPr>
              <a:t>WJC 2014 in Jasna</a:t>
            </a:r>
            <a:r>
              <a:rPr lang="en-US" sz="1600" dirty="0">
                <a:latin typeface="+mn-lt"/>
              </a:rPr>
              <a:t> as well.</a:t>
            </a:r>
            <a:endParaRPr lang="sk-SK" sz="1600" dirty="0">
              <a:latin typeface="+mn-lt"/>
            </a:endParaRPr>
          </a:p>
        </p:txBody>
      </p:sp>
      <p:pic>
        <p:nvPicPr>
          <p:cNvPr id="7177" name="Obrázok 16" descr="C:\Users\Artzova\Documents\Zima 2013_2014\Majstrovstva Juniorov\foto - brozura\Jasna Low Tatras_IMG_807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66900" y="844550"/>
            <a:ext cx="5761038" cy="407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Obrázok 18"/>
          <p:cNvPicPr>
            <a:picLocks noChangeAspect="1" noChangeArrowheads="1"/>
          </p:cNvPicPr>
          <p:nvPr/>
        </p:nvPicPr>
        <p:blipFill>
          <a:blip r:embed="rId6" cstate="print"/>
          <a:srcRect l="33112" t="11539" r="31789" b="6993"/>
          <a:stretch>
            <a:fillRect/>
          </a:stretch>
        </p:blipFill>
        <p:spPr bwMode="auto">
          <a:xfrm>
            <a:off x="8043863" y="844550"/>
            <a:ext cx="2420937" cy="28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2" descr="C:\Users\Artzova\Documents\My Received Files\28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43863" y="4000500"/>
            <a:ext cx="2420937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Obrázok 11"/>
          <p:cNvPicPr>
            <a:picLocks noChangeAspect="1" noChangeArrowheads="1"/>
          </p:cNvPicPr>
          <p:nvPr/>
        </p:nvPicPr>
        <p:blipFill>
          <a:blip r:embed="rId8" cstate="print"/>
          <a:srcRect l="3444" t="25665" r="18146" b="20705"/>
          <a:stretch>
            <a:fillRect/>
          </a:stretch>
        </p:blipFill>
        <p:spPr bwMode="auto">
          <a:xfrm>
            <a:off x="1784350" y="6865938"/>
            <a:ext cx="1598613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Obrázok 24"/>
          <p:cNvPicPr>
            <a:picLocks noChangeAspect="1" noChangeArrowheads="1"/>
          </p:cNvPicPr>
          <p:nvPr/>
        </p:nvPicPr>
        <p:blipFill>
          <a:blip r:embed="rId2" cstate="print"/>
          <a:srcRect l="7465" t="17896" r="82489" b="6117"/>
          <a:stretch>
            <a:fillRect/>
          </a:stretch>
        </p:blipFill>
        <p:spPr bwMode="auto">
          <a:xfrm>
            <a:off x="1588" y="0"/>
            <a:ext cx="1819275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Obrázek 7" descr="Soulogo SLCR a Czech Ski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" y="366713"/>
            <a:ext cx="1746250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BlokTextu 3"/>
          <p:cNvSpPr txBox="1">
            <a:spLocks noChangeArrowheads="1"/>
          </p:cNvSpPr>
          <p:nvPr/>
        </p:nvSpPr>
        <p:spPr bwMode="auto">
          <a:xfrm>
            <a:off x="1588" y="4841875"/>
            <a:ext cx="181927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k-SK" altLang="sk-SK">
              <a:solidFill>
                <a:schemeClr val="bg1"/>
              </a:solidFill>
            </a:endParaRPr>
          </a:p>
        </p:txBody>
      </p:sp>
      <p:pic>
        <p:nvPicPr>
          <p:cNvPr id="8197" name="Picture 7"/>
          <p:cNvPicPr>
            <a:picLocks noChangeAspect="1"/>
          </p:cNvPicPr>
          <p:nvPr/>
        </p:nvPicPr>
        <p:blipFill>
          <a:blip r:embed="rId4" cstate="print"/>
          <a:srcRect l="51688" t="7668" r="1791"/>
          <a:stretch>
            <a:fillRect/>
          </a:stretch>
        </p:blipFill>
        <p:spPr bwMode="auto">
          <a:xfrm>
            <a:off x="296863" y="4722813"/>
            <a:ext cx="134143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ástupný symbol obsahu 2"/>
          <p:cNvSpPr txBox="1">
            <a:spLocks/>
          </p:cNvSpPr>
          <p:nvPr/>
        </p:nvSpPr>
        <p:spPr>
          <a:xfrm>
            <a:off x="1638300" y="5429250"/>
            <a:ext cx="8648700" cy="1874838"/>
          </a:xfrm>
          <a:prstGeom prst="rect">
            <a:avLst/>
          </a:prstGeom>
        </p:spPr>
        <p:txBody>
          <a:bodyPr lIns="104306" tIns="52153" rIns="104306" bIns="52153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4687" algn="just" fontAlgn="auto">
              <a:spcAft>
                <a:spcPts val="0"/>
              </a:spcAft>
              <a:buClr>
                <a:srgbClr val="FF0000"/>
              </a:buClr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 </a:t>
            </a:r>
            <a:endParaRPr lang="sk-SK" sz="1600" dirty="0">
              <a:solidFill>
                <a:schemeClr val="tx1"/>
              </a:solidFill>
            </a:endParaRPr>
          </a:p>
          <a:p>
            <a:pPr marL="414687" algn="l" fontAlgn="auto">
              <a:spcAft>
                <a:spcPts val="0"/>
              </a:spcAft>
              <a:buClr>
                <a:srgbClr val="FF0000"/>
              </a:buClr>
              <a:defRPr/>
            </a:pPr>
            <a:endParaRPr lang="sk-SK" sz="1600" dirty="0">
              <a:solidFill>
                <a:schemeClr val="tx1"/>
              </a:solidFill>
            </a:endParaRPr>
          </a:p>
          <a:p>
            <a:pPr marL="411066" lvl="2" algn="l" fontAlgn="auto">
              <a:spcAft>
                <a:spcPts val="0"/>
              </a:spcAft>
              <a:defRPr/>
            </a:pPr>
            <a:endParaRPr lang="sk-SK" sz="1400" b="1" dirty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sk-SK" sz="1100" b="1" dirty="0">
              <a:solidFill>
                <a:schemeClr val="tx1"/>
              </a:solidFill>
            </a:endParaRPr>
          </a:p>
        </p:txBody>
      </p:sp>
      <p:pic>
        <p:nvPicPr>
          <p:cNvPr id="8199" name="Obrázok 22" descr="C:\Users\Artzova\Documents\Zima 2013_2014\Majstrovstva Juniorov\foto - brozura\REE_83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24063" y="3052763"/>
            <a:ext cx="3330575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Zástupný symbol pro obsah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24063" y="1106488"/>
            <a:ext cx="3330575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Obrázok 12" descr="C:\Users\Artzova\Documents\Zima 2013_2014\Špindl\Spindl - foto\_DSC3970w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9250" y="1106488"/>
            <a:ext cx="2528888" cy="176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Obrázok 13" descr="C:\Users\Artzova\Documents\Zima 2013_2014\Majstrovstva Juniorov\foto - brozura\DSC_776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29250" y="3052763"/>
            <a:ext cx="2527300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Obrázok 14" descr="C:\Users\Artzova\Documents\Zima 2013_2014\Majstrovstva Juniorov\foto - brozura\panorama Jasna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66088" y="3052763"/>
            <a:ext cx="2374900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Nadpis 1"/>
          <p:cNvSpPr txBox="1">
            <a:spLocks/>
          </p:cNvSpPr>
          <p:nvPr/>
        </p:nvSpPr>
        <p:spPr bwMode="auto">
          <a:xfrm>
            <a:off x="617538" y="49213"/>
            <a:ext cx="9625012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/>
          <a:p>
            <a:pPr algn="ctr">
              <a:defRPr/>
            </a:pPr>
            <a:r>
              <a:rPr lang="sk-SK" altLang="sk-SK" sz="3200" dirty="0">
                <a:latin typeface="+mn-lt"/>
              </a:rPr>
              <a:t>REALIZATION AND KNOW HOW</a:t>
            </a:r>
            <a:endParaRPr lang="en-GB" altLang="sk-SK" sz="3200" dirty="0">
              <a:latin typeface="+mn-lt"/>
            </a:endParaRPr>
          </a:p>
        </p:txBody>
      </p:sp>
      <p:sp>
        <p:nvSpPr>
          <p:cNvPr id="17" name="Obdĺžnik 16"/>
          <p:cNvSpPr/>
          <p:nvPr/>
        </p:nvSpPr>
        <p:spPr>
          <a:xfrm>
            <a:off x="2024063" y="5257800"/>
            <a:ext cx="7569200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600" dirty="0">
                <a:latin typeface="+mn-lt"/>
              </a:rPr>
              <a:t>The OCs in both resorts are experienced and they are trying to </a:t>
            </a:r>
            <a:r>
              <a:rPr lang="en-US" sz="1600" b="1" dirty="0">
                <a:latin typeface="+mn-lt"/>
              </a:rPr>
              <a:t>learn their people continuously</a:t>
            </a:r>
            <a:r>
              <a:rPr lang="en-US" sz="1600" dirty="0">
                <a:latin typeface="+mn-lt"/>
              </a:rPr>
              <a:t>. Therefore for example </a:t>
            </a:r>
            <a:r>
              <a:rPr lang="en-US" sz="1600" b="1" dirty="0">
                <a:latin typeface="+mn-lt"/>
              </a:rPr>
              <a:t>staff from </a:t>
            </a:r>
            <a:r>
              <a:rPr lang="en-US" sz="1600" b="1" dirty="0" err="1">
                <a:latin typeface="+mn-lt"/>
              </a:rPr>
              <a:t>Jasn</a:t>
            </a:r>
            <a:r>
              <a:rPr lang="sk-SK" sz="1600" b="1" dirty="0">
                <a:latin typeface="+mn-lt"/>
              </a:rPr>
              <a:t>á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dirty="0">
                <a:latin typeface="+mn-lt"/>
              </a:rPr>
              <a:t>is attending in </a:t>
            </a:r>
            <a:r>
              <a:rPr lang="en-US" sz="1600" b="1" dirty="0">
                <a:latin typeface="+mn-lt"/>
              </a:rPr>
              <a:t>Snow Queen Trophy in Zagreb </a:t>
            </a:r>
            <a:r>
              <a:rPr lang="en-US" sz="1600" dirty="0">
                <a:latin typeface="+mn-lt"/>
              </a:rPr>
              <a:t>each year (from 2009) as a part of the course crew. On the other side, </a:t>
            </a:r>
            <a:r>
              <a:rPr lang="sk-SK" sz="1600" dirty="0">
                <a:latin typeface="+mn-lt"/>
              </a:rPr>
              <a:t>Š</a:t>
            </a:r>
            <a:r>
              <a:rPr lang="en-US" sz="1600" dirty="0" err="1">
                <a:latin typeface="+mn-lt"/>
              </a:rPr>
              <a:t>pindlerů</a:t>
            </a:r>
            <a:r>
              <a:rPr lang="sk-SK" sz="1600" dirty="0">
                <a:latin typeface="+mn-lt"/>
              </a:rPr>
              <a:t>v</a:t>
            </a:r>
            <a:r>
              <a:rPr lang="en-US" sz="1600" dirty="0">
                <a:latin typeface="+mn-lt"/>
              </a:rPr>
              <a:t> M</a:t>
            </a:r>
            <a:r>
              <a:rPr lang="sk-SK" sz="1600" dirty="0" err="1">
                <a:latin typeface="+mn-lt"/>
              </a:rPr>
              <a:t>lýn</a:t>
            </a:r>
            <a:r>
              <a:rPr lang="en-US" sz="1600" dirty="0">
                <a:latin typeface="+mn-lt"/>
              </a:rPr>
              <a:t> OC has </a:t>
            </a:r>
            <a:r>
              <a:rPr lang="en-US" sz="1600" b="1" dirty="0">
                <a:latin typeface="+mn-lt"/>
              </a:rPr>
              <a:t>experience from 3 World Cups </a:t>
            </a:r>
            <a:r>
              <a:rPr lang="en-US" sz="1600" dirty="0">
                <a:latin typeface="+mn-lt"/>
              </a:rPr>
              <a:t>in last 7 years. During these World Cup competitions in Czech Republic and several European Cups in Slovakia the OCs proved their abilities to </a:t>
            </a:r>
            <a:r>
              <a:rPr lang="en-US" sz="1600" b="1" dirty="0">
                <a:latin typeface="+mn-lt"/>
              </a:rPr>
              <a:t>prepare perfect race </a:t>
            </a:r>
            <a:r>
              <a:rPr lang="en-US" sz="1600" dirty="0">
                <a:latin typeface="+mn-lt"/>
              </a:rPr>
              <a:t>courses even in late winter periods.</a:t>
            </a:r>
            <a:endParaRPr lang="sk-SK" sz="1600" dirty="0">
              <a:latin typeface="+mn-lt"/>
            </a:endParaRPr>
          </a:p>
          <a:p>
            <a:pPr algn="just">
              <a:defRPr/>
            </a:pPr>
            <a:r>
              <a:rPr lang="en-US" sz="1600" dirty="0">
                <a:latin typeface="+mn-lt"/>
              </a:rPr>
              <a:t> </a:t>
            </a:r>
            <a:endParaRPr lang="sk-SK" sz="1600" dirty="0">
              <a:latin typeface="+mn-lt"/>
            </a:endParaRPr>
          </a:p>
        </p:txBody>
      </p:sp>
      <p:pic>
        <p:nvPicPr>
          <p:cNvPr id="8206" name="Obrázok 17" descr="C:\Users\Artzova\Documents\Zima 2013_2014\Majstrovstva Juniorov\foto - brozura\IMG_835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66088" y="1106488"/>
            <a:ext cx="2374900" cy="176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7" name="Obrázok 14"/>
          <p:cNvPicPr>
            <a:picLocks noChangeAspect="1" noChangeArrowheads="1"/>
          </p:cNvPicPr>
          <p:nvPr/>
        </p:nvPicPr>
        <p:blipFill>
          <a:blip r:embed="rId11" cstate="print"/>
          <a:srcRect l="3444" t="25665" r="18146" b="20705"/>
          <a:stretch>
            <a:fillRect/>
          </a:stretch>
        </p:blipFill>
        <p:spPr bwMode="auto">
          <a:xfrm>
            <a:off x="1784350" y="6865938"/>
            <a:ext cx="1598613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Obrázok 24"/>
          <p:cNvPicPr>
            <a:picLocks noChangeAspect="1" noChangeArrowheads="1"/>
          </p:cNvPicPr>
          <p:nvPr/>
        </p:nvPicPr>
        <p:blipFill>
          <a:blip r:embed="rId2" cstate="print"/>
          <a:srcRect l="7465" t="17896" r="82489" b="6117"/>
          <a:stretch>
            <a:fillRect/>
          </a:stretch>
        </p:blipFill>
        <p:spPr bwMode="auto">
          <a:xfrm>
            <a:off x="1588" y="0"/>
            <a:ext cx="1819275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Obrázek 7" descr="Soulogo SLCR a Czech Ski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" y="366713"/>
            <a:ext cx="1746250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BlokTextu 3"/>
          <p:cNvSpPr txBox="1">
            <a:spLocks noChangeArrowheads="1"/>
          </p:cNvSpPr>
          <p:nvPr/>
        </p:nvSpPr>
        <p:spPr bwMode="auto">
          <a:xfrm>
            <a:off x="1588" y="4841875"/>
            <a:ext cx="181927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k-SK" altLang="sk-SK">
              <a:solidFill>
                <a:schemeClr val="bg1"/>
              </a:solidFill>
            </a:endParaRPr>
          </a:p>
        </p:txBody>
      </p:sp>
      <p:pic>
        <p:nvPicPr>
          <p:cNvPr id="9221" name="Picture 7"/>
          <p:cNvPicPr>
            <a:picLocks noChangeAspect="1"/>
          </p:cNvPicPr>
          <p:nvPr/>
        </p:nvPicPr>
        <p:blipFill>
          <a:blip r:embed="rId4" cstate="print"/>
          <a:srcRect l="51688" t="7668" r="1791"/>
          <a:stretch>
            <a:fillRect/>
          </a:stretch>
        </p:blipFill>
        <p:spPr bwMode="auto">
          <a:xfrm>
            <a:off x="296863" y="4722813"/>
            <a:ext cx="134143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Nadpis 1"/>
          <p:cNvSpPr txBox="1">
            <a:spLocks/>
          </p:cNvSpPr>
          <p:nvPr/>
        </p:nvSpPr>
        <p:spPr bwMode="auto">
          <a:xfrm>
            <a:off x="617538" y="49213"/>
            <a:ext cx="9625012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/>
          <a:p>
            <a:pPr algn="ctr">
              <a:defRPr/>
            </a:pPr>
            <a:r>
              <a:rPr lang="sk-SK" altLang="sk-SK" sz="3200" dirty="0">
                <a:latin typeface="+mn-lt"/>
              </a:rPr>
              <a:t>REALIZATION AND KNOW HOW</a:t>
            </a:r>
            <a:endParaRPr lang="en-GB" altLang="sk-SK" sz="3200" dirty="0">
              <a:latin typeface="+mn-lt"/>
            </a:endParaRPr>
          </a:p>
        </p:txBody>
      </p:sp>
      <p:sp>
        <p:nvSpPr>
          <p:cNvPr id="9" name="Zástupný symbol obsahu 2"/>
          <p:cNvSpPr txBox="1">
            <a:spLocks/>
          </p:cNvSpPr>
          <p:nvPr/>
        </p:nvSpPr>
        <p:spPr>
          <a:xfrm>
            <a:off x="1638300" y="5429250"/>
            <a:ext cx="8648700" cy="1874838"/>
          </a:xfrm>
          <a:prstGeom prst="rect">
            <a:avLst/>
          </a:prstGeom>
        </p:spPr>
        <p:txBody>
          <a:bodyPr lIns="104306" tIns="52153" rIns="104306" bIns="52153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4687" algn="just" fontAlgn="auto">
              <a:spcAft>
                <a:spcPts val="0"/>
              </a:spcAft>
              <a:buClr>
                <a:srgbClr val="FF0000"/>
              </a:buClr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 </a:t>
            </a:r>
            <a:endParaRPr lang="sk-SK" sz="1600" dirty="0">
              <a:solidFill>
                <a:schemeClr val="tx1"/>
              </a:solidFill>
            </a:endParaRPr>
          </a:p>
          <a:p>
            <a:pPr marL="414687" algn="l" fontAlgn="auto">
              <a:spcAft>
                <a:spcPts val="0"/>
              </a:spcAft>
              <a:buClr>
                <a:srgbClr val="FF0000"/>
              </a:buClr>
              <a:defRPr/>
            </a:pPr>
            <a:endParaRPr lang="sk-SK" sz="1600" dirty="0">
              <a:solidFill>
                <a:schemeClr val="tx1"/>
              </a:solidFill>
            </a:endParaRPr>
          </a:p>
          <a:p>
            <a:pPr marL="411066" lvl="2" algn="l" fontAlgn="auto">
              <a:spcAft>
                <a:spcPts val="0"/>
              </a:spcAft>
              <a:defRPr/>
            </a:pPr>
            <a:endParaRPr lang="sk-SK" sz="1400" b="1" dirty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sk-SK" sz="1100" b="1" dirty="0">
              <a:solidFill>
                <a:schemeClr val="tx1"/>
              </a:solidFill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1820863" y="5154613"/>
            <a:ext cx="8707437" cy="1924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600" dirty="0">
                <a:latin typeface="+mn-lt"/>
              </a:rPr>
              <a:t>We suggest organizing </a:t>
            </a:r>
            <a:r>
              <a:rPr lang="en-US" sz="1800" b="1" dirty="0">
                <a:latin typeface="+mn-lt"/>
              </a:rPr>
              <a:t>World Cup events alternating every 2</a:t>
            </a:r>
            <a:r>
              <a:rPr lang="en-US" sz="1800" b="1" baseline="30000" dirty="0">
                <a:latin typeface="+mn-lt"/>
              </a:rPr>
              <a:t>nd</a:t>
            </a:r>
            <a:r>
              <a:rPr lang="en-US" sz="1800" b="1" dirty="0">
                <a:latin typeface="+mn-lt"/>
              </a:rPr>
              <a:t> or 3</a:t>
            </a:r>
            <a:r>
              <a:rPr lang="en-US" sz="1800" b="1" baseline="30000" dirty="0">
                <a:latin typeface="+mn-lt"/>
              </a:rPr>
              <a:t>rd</a:t>
            </a:r>
            <a:r>
              <a:rPr lang="en-US" sz="1800" b="1" dirty="0">
                <a:latin typeface="+mn-lt"/>
              </a:rPr>
              <a:t> year</a:t>
            </a:r>
            <a:r>
              <a:rPr lang="en-US" sz="1600" dirty="0">
                <a:latin typeface="+mn-lt"/>
              </a:rPr>
              <a:t>. We would prefer to </a:t>
            </a:r>
            <a:r>
              <a:rPr lang="en-US" sz="1600" b="1" dirty="0">
                <a:latin typeface="+mn-lt"/>
              </a:rPr>
              <a:t>start in </a:t>
            </a:r>
            <a:r>
              <a:rPr lang="en-US" sz="1600" b="1" dirty="0" err="1">
                <a:latin typeface="+mn-lt"/>
              </a:rPr>
              <a:t>Jasn</a:t>
            </a:r>
            <a:r>
              <a:rPr lang="sk-SK" sz="1600" b="1" dirty="0">
                <a:latin typeface="+mn-lt"/>
              </a:rPr>
              <a:t>á</a:t>
            </a:r>
            <a:r>
              <a:rPr lang="en-US" sz="1600" b="1" dirty="0">
                <a:latin typeface="+mn-lt"/>
              </a:rPr>
              <a:t> 2016</a:t>
            </a:r>
            <a:r>
              <a:rPr lang="en-US" sz="1600" dirty="0">
                <a:latin typeface="+mn-lt"/>
              </a:rPr>
              <a:t>, then go continuously with </a:t>
            </a:r>
            <a:r>
              <a:rPr lang="sk-SK" sz="1600" dirty="0">
                <a:latin typeface="+mn-lt"/>
              </a:rPr>
              <a:t>Š</a:t>
            </a:r>
            <a:r>
              <a:rPr lang="en-US" sz="1600" b="1" dirty="0" err="1">
                <a:latin typeface="+mn-lt"/>
              </a:rPr>
              <a:t>pindlerů</a:t>
            </a:r>
            <a:r>
              <a:rPr lang="sk-SK" sz="1600" b="1" dirty="0">
                <a:latin typeface="+mn-lt"/>
              </a:rPr>
              <a:t>v </a:t>
            </a:r>
            <a:r>
              <a:rPr lang="sk-SK" sz="1600" b="1" dirty="0" err="1">
                <a:latin typeface="+mn-lt"/>
              </a:rPr>
              <a:t>Mlýn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dirty="0">
                <a:latin typeface="+mn-lt"/>
              </a:rPr>
              <a:t>and then to </a:t>
            </a:r>
            <a:r>
              <a:rPr lang="en-US" sz="1600" dirty="0" err="1">
                <a:latin typeface="+mn-lt"/>
              </a:rPr>
              <a:t>swich</a:t>
            </a:r>
            <a:r>
              <a:rPr lang="en-US" sz="1600" dirty="0">
                <a:latin typeface="+mn-lt"/>
              </a:rPr>
              <a:t> between this resort, or to join one more resort (country) from eastern Europe. </a:t>
            </a:r>
            <a:endParaRPr lang="sk-SK" sz="1600" dirty="0">
              <a:latin typeface="+mn-lt"/>
            </a:endParaRPr>
          </a:p>
          <a:p>
            <a:pPr algn="just">
              <a:defRPr/>
            </a:pPr>
            <a:r>
              <a:rPr lang="en-US" sz="1600" dirty="0">
                <a:latin typeface="+mn-lt"/>
              </a:rPr>
              <a:t>Courses in Jasna and </a:t>
            </a:r>
            <a:r>
              <a:rPr lang="en-US" sz="1600" dirty="0" err="1">
                <a:latin typeface="+mn-lt"/>
              </a:rPr>
              <a:t>Spindler</a:t>
            </a:r>
            <a:r>
              <a:rPr lang="en-US" sz="1600" dirty="0">
                <a:latin typeface="+mn-lt"/>
              </a:rPr>
              <a:t> Mill are among the most challenging slopes for technical events in the wide region. With traditionally very good preparation this is hopeful earnest for quality races and conditions even in 2</a:t>
            </a:r>
            <a:r>
              <a:rPr lang="en-US" sz="1600" baseline="30000" dirty="0">
                <a:latin typeface="+mn-lt"/>
              </a:rPr>
              <a:t>nd</a:t>
            </a:r>
            <a:r>
              <a:rPr lang="en-US" sz="1600" dirty="0">
                <a:latin typeface="+mn-lt"/>
              </a:rPr>
              <a:t> runs. </a:t>
            </a:r>
            <a:endParaRPr lang="sk-SK" sz="1600" dirty="0">
              <a:latin typeface="+mn-lt"/>
            </a:endParaRPr>
          </a:p>
          <a:p>
            <a:pPr>
              <a:defRPr/>
            </a:pPr>
            <a:r>
              <a:rPr lang="en-US" dirty="0"/>
              <a:t> </a:t>
            </a:r>
            <a:endParaRPr lang="sk-SK" dirty="0"/>
          </a:p>
        </p:txBody>
      </p:sp>
      <p:pic>
        <p:nvPicPr>
          <p:cNvPr id="9225" name="Obrázok 10" descr="C:\Users\Artzova\Documents\Zima 2013_2014\Majstrovstva Juniorov\foto - brozura\DSC_11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0863" y="1190625"/>
            <a:ext cx="2573337" cy="389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Zástupný symbol pro obsah 3"/>
          <p:cNvPicPr>
            <a:picLocks noChangeAspect="1"/>
          </p:cNvPicPr>
          <p:nvPr/>
        </p:nvPicPr>
        <p:blipFill>
          <a:blip r:embed="rId6" cstate="print"/>
          <a:srcRect l="3416" b="-504"/>
          <a:stretch>
            <a:fillRect/>
          </a:stretch>
        </p:blipFill>
        <p:spPr bwMode="auto">
          <a:xfrm>
            <a:off x="4502150" y="1190625"/>
            <a:ext cx="3019425" cy="234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Zástupný symbol pro obsah 4"/>
          <p:cNvPicPr>
            <a:picLocks noChangeAspect="1" noChangeArrowheads="1"/>
          </p:cNvPicPr>
          <p:nvPr/>
        </p:nvPicPr>
        <p:blipFill>
          <a:blip r:embed="rId7" cstate="print"/>
          <a:srcRect t="10927" r="3415"/>
          <a:stretch>
            <a:fillRect/>
          </a:stretch>
        </p:blipFill>
        <p:spPr bwMode="auto">
          <a:xfrm>
            <a:off x="4502150" y="3587750"/>
            <a:ext cx="3019425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Obrázok 13"/>
          <p:cNvPicPr>
            <a:picLocks noChangeAspect="1" noChangeArrowheads="1"/>
          </p:cNvPicPr>
          <p:nvPr/>
        </p:nvPicPr>
        <p:blipFill>
          <a:blip r:embed="rId8" cstate="print"/>
          <a:srcRect l="30066" t="15541" r="21019" b="19058"/>
          <a:stretch>
            <a:fillRect/>
          </a:stretch>
        </p:blipFill>
        <p:spPr bwMode="auto">
          <a:xfrm>
            <a:off x="7627938" y="1190625"/>
            <a:ext cx="3006725" cy="234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9" name="Obrázek 4"/>
          <p:cNvPicPr>
            <a:picLocks noChangeAspect="1" noChangeArrowheads="1"/>
          </p:cNvPicPr>
          <p:nvPr/>
        </p:nvPicPr>
        <p:blipFill>
          <a:blip r:embed="rId9" cstate="print"/>
          <a:srcRect t="6085" b="15874"/>
          <a:stretch>
            <a:fillRect/>
          </a:stretch>
        </p:blipFill>
        <p:spPr bwMode="auto">
          <a:xfrm>
            <a:off x="7627938" y="3587750"/>
            <a:ext cx="300672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0" name="Obrázok 13"/>
          <p:cNvPicPr>
            <a:picLocks noChangeAspect="1" noChangeArrowheads="1"/>
          </p:cNvPicPr>
          <p:nvPr/>
        </p:nvPicPr>
        <p:blipFill>
          <a:blip r:embed="rId10" cstate="print"/>
          <a:srcRect l="3444" t="25665" r="18146" b="20705"/>
          <a:stretch>
            <a:fillRect/>
          </a:stretch>
        </p:blipFill>
        <p:spPr bwMode="auto">
          <a:xfrm>
            <a:off x="1784350" y="6865938"/>
            <a:ext cx="1598613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Obrázok 24"/>
          <p:cNvPicPr>
            <a:picLocks noChangeAspect="1" noChangeArrowheads="1"/>
          </p:cNvPicPr>
          <p:nvPr/>
        </p:nvPicPr>
        <p:blipFill>
          <a:blip r:embed="rId2" cstate="print"/>
          <a:srcRect l="7465" t="17896" r="82489" b="6117"/>
          <a:stretch>
            <a:fillRect/>
          </a:stretch>
        </p:blipFill>
        <p:spPr bwMode="auto">
          <a:xfrm>
            <a:off x="1588" y="0"/>
            <a:ext cx="1819275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Obrázek 7" descr="Soulogo SLCR a Czech Ski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" y="366713"/>
            <a:ext cx="1746250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BlokTextu 3"/>
          <p:cNvSpPr txBox="1">
            <a:spLocks noChangeArrowheads="1"/>
          </p:cNvSpPr>
          <p:nvPr/>
        </p:nvSpPr>
        <p:spPr bwMode="auto">
          <a:xfrm>
            <a:off x="1588" y="4841875"/>
            <a:ext cx="181927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k-SK" altLang="sk-SK">
              <a:solidFill>
                <a:schemeClr val="bg1"/>
              </a:solidFill>
            </a:endParaRPr>
          </a:p>
        </p:txBody>
      </p:sp>
      <p:pic>
        <p:nvPicPr>
          <p:cNvPr id="10245" name="Picture 7"/>
          <p:cNvPicPr>
            <a:picLocks noChangeAspect="1"/>
          </p:cNvPicPr>
          <p:nvPr/>
        </p:nvPicPr>
        <p:blipFill>
          <a:blip r:embed="rId4" cstate="print"/>
          <a:srcRect l="51688" t="7668" r="1791"/>
          <a:stretch>
            <a:fillRect/>
          </a:stretch>
        </p:blipFill>
        <p:spPr bwMode="auto">
          <a:xfrm>
            <a:off x="296863" y="4722813"/>
            <a:ext cx="134143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Nadpis 1"/>
          <p:cNvSpPr txBox="1">
            <a:spLocks/>
          </p:cNvSpPr>
          <p:nvPr/>
        </p:nvSpPr>
        <p:spPr bwMode="auto">
          <a:xfrm>
            <a:off x="617538" y="49213"/>
            <a:ext cx="9625012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 anchor="ctr"/>
          <a:lstStyle/>
          <a:p>
            <a:pPr algn="ctr">
              <a:defRPr/>
            </a:pPr>
            <a:r>
              <a:rPr lang="sk-SK" altLang="sk-SK" sz="3200" dirty="0">
                <a:latin typeface="+mn-lt"/>
              </a:rPr>
              <a:t>INFRASTRUCTURE &amp; SERVICES</a:t>
            </a:r>
            <a:endParaRPr lang="en-GB" altLang="sk-SK" sz="3200" dirty="0">
              <a:latin typeface="+mn-lt"/>
            </a:endParaRPr>
          </a:p>
        </p:txBody>
      </p:sp>
      <p:sp>
        <p:nvSpPr>
          <p:cNvPr id="9" name="Zástupný symbol obsahu 2"/>
          <p:cNvSpPr txBox="1">
            <a:spLocks/>
          </p:cNvSpPr>
          <p:nvPr/>
        </p:nvSpPr>
        <p:spPr>
          <a:xfrm>
            <a:off x="1638300" y="5429250"/>
            <a:ext cx="8648700" cy="1874838"/>
          </a:xfrm>
          <a:prstGeom prst="rect">
            <a:avLst/>
          </a:prstGeom>
        </p:spPr>
        <p:txBody>
          <a:bodyPr lIns="104306" tIns="52153" rIns="104306" bIns="52153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4687" algn="just" fontAlgn="auto">
              <a:spcAft>
                <a:spcPts val="0"/>
              </a:spcAft>
              <a:buClr>
                <a:srgbClr val="FF0000"/>
              </a:buClr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 </a:t>
            </a:r>
            <a:endParaRPr lang="sk-SK" sz="1600" dirty="0">
              <a:solidFill>
                <a:schemeClr val="tx1"/>
              </a:solidFill>
            </a:endParaRPr>
          </a:p>
          <a:p>
            <a:pPr marL="414687" algn="l" fontAlgn="auto">
              <a:spcAft>
                <a:spcPts val="0"/>
              </a:spcAft>
              <a:buClr>
                <a:srgbClr val="FF0000"/>
              </a:buClr>
              <a:defRPr/>
            </a:pPr>
            <a:endParaRPr lang="sk-SK" sz="1600" dirty="0">
              <a:solidFill>
                <a:schemeClr val="tx1"/>
              </a:solidFill>
            </a:endParaRPr>
          </a:p>
          <a:p>
            <a:pPr marL="411066" lvl="2" algn="l" fontAlgn="auto">
              <a:spcAft>
                <a:spcPts val="0"/>
              </a:spcAft>
              <a:defRPr/>
            </a:pPr>
            <a:endParaRPr lang="sk-SK" sz="1400" b="1" dirty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sk-SK" sz="1100" b="1" dirty="0">
              <a:solidFill>
                <a:schemeClr val="tx1"/>
              </a:solidFill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2087563" y="5665788"/>
            <a:ext cx="7750175" cy="14001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600" dirty="0">
                <a:latin typeface="+mn-lt"/>
              </a:rPr>
              <a:t>The </a:t>
            </a:r>
            <a:r>
              <a:rPr lang="en-US" sz="1600" b="1" dirty="0">
                <a:latin typeface="+mn-lt"/>
              </a:rPr>
              <a:t>sport infrastructure and services</a:t>
            </a:r>
            <a:r>
              <a:rPr lang="en-US" sz="1600" dirty="0">
                <a:latin typeface="+mn-lt"/>
              </a:rPr>
              <a:t> are growing year by year and this gives us a chance to build up a well equipped race area with high level background for athletes and teams. </a:t>
            </a:r>
            <a:r>
              <a:rPr lang="en-US" sz="1600" b="1" dirty="0">
                <a:latin typeface="+mn-lt"/>
              </a:rPr>
              <a:t>Accommodation facilities </a:t>
            </a:r>
            <a:r>
              <a:rPr lang="en-US" sz="1600" dirty="0">
                <a:latin typeface="+mn-lt"/>
              </a:rPr>
              <a:t>are on very </a:t>
            </a:r>
            <a:r>
              <a:rPr lang="en-US" sz="1600" b="1" dirty="0">
                <a:latin typeface="+mn-lt"/>
              </a:rPr>
              <a:t>high standard </a:t>
            </a:r>
            <a:r>
              <a:rPr lang="en-US" sz="1600" dirty="0">
                <a:latin typeface="+mn-lt"/>
              </a:rPr>
              <a:t>in </a:t>
            </a:r>
            <a:r>
              <a:rPr lang="en-US" sz="1600" dirty="0" err="1">
                <a:latin typeface="+mn-lt"/>
              </a:rPr>
              <a:t>Jasn</a:t>
            </a:r>
            <a:r>
              <a:rPr lang="sk-SK" sz="1600" dirty="0">
                <a:latin typeface="+mn-lt"/>
              </a:rPr>
              <a:t>á</a:t>
            </a:r>
            <a:r>
              <a:rPr lang="en-US" sz="1600" dirty="0">
                <a:latin typeface="+mn-lt"/>
              </a:rPr>
              <a:t> and </a:t>
            </a:r>
            <a:r>
              <a:rPr lang="sk-SK" sz="1600" dirty="0" err="1">
                <a:latin typeface="+mn-lt"/>
              </a:rPr>
              <a:t>Špindlerův</a:t>
            </a:r>
            <a:r>
              <a:rPr lang="sk-SK" sz="1600" dirty="0">
                <a:latin typeface="+mn-lt"/>
              </a:rPr>
              <a:t> </a:t>
            </a:r>
            <a:r>
              <a:rPr lang="sk-SK" sz="1600" dirty="0" err="1">
                <a:latin typeface="+mn-lt"/>
              </a:rPr>
              <a:t>Mlýn</a:t>
            </a:r>
            <a:r>
              <a:rPr lang="en-US" sz="1600" dirty="0">
                <a:latin typeface="+mn-lt"/>
              </a:rPr>
              <a:t> and in sufficient capacities</a:t>
            </a:r>
            <a:r>
              <a:rPr lang="sk-SK" sz="1600" dirty="0">
                <a:latin typeface="+mn-lt"/>
              </a:rPr>
              <a:t>.</a:t>
            </a:r>
          </a:p>
          <a:p>
            <a:pPr>
              <a:defRPr/>
            </a:pPr>
            <a:r>
              <a:rPr lang="en-US" dirty="0"/>
              <a:t> </a:t>
            </a:r>
            <a:endParaRPr lang="sk-SK" dirty="0"/>
          </a:p>
        </p:txBody>
      </p:sp>
      <p:pic>
        <p:nvPicPr>
          <p:cNvPr id="10249" name="Obrázok 1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23250" y="1106488"/>
            <a:ext cx="227330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Obrázok 11" descr="C:\Users\Artzova\Documents\Zima 2013_2014\Majstrovstva Juniorov\foto - brozura\Hotel Grand Zim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87563" y="1106488"/>
            <a:ext cx="6011862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Obrázok 12" descr="C:\Users\Artzova\Documents\Zima 2013_2014\Majstrovstva Juniorov\foto - brozura\chalets_zima_noc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23250" y="2716213"/>
            <a:ext cx="227330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Obrázok 13" descr="C:\Users\Artzova\Documents\Zima 2013_2014\Majstrovstva Juniorov\foto - brozura\18_800x60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23250" y="4079875"/>
            <a:ext cx="2273300" cy="152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Obrázok 12"/>
          <p:cNvPicPr>
            <a:picLocks noChangeAspect="1" noChangeArrowheads="1"/>
          </p:cNvPicPr>
          <p:nvPr/>
        </p:nvPicPr>
        <p:blipFill>
          <a:blip r:embed="rId9" cstate="print"/>
          <a:srcRect l="3444" t="25665" r="18146" b="20705"/>
          <a:stretch>
            <a:fillRect/>
          </a:stretch>
        </p:blipFill>
        <p:spPr bwMode="auto">
          <a:xfrm>
            <a:off x="1784350" y="6865938"/>
            <a:ext cx="1598613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4558</TotalTime>
  <Words>1096</Words>
  <Application>Microsoft Office PowerPoint</Application>
  <PresentationFormat>Vlastní</PresentationFormat>
  <Paragraphs>95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9" baseType="lpstr">
      <vt:lpstr>Arial</vt:lpstr>
      <vt:lpstr>Calibri</vt:lpstr>
      <vt:lpstr>Motív Office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Pavol Mitrík</dc:creator>
  <cp:lastModifiedBy>R61</cp:lastModifiedBy>
  <cp:revision>525</cp:revision>
  <cp:lastPrinted>2013-10-01T11:34:31Z</cp:lastPrinted>
  <dcterms:created xsi:type="dcterms:W3CDTF">2011-04-29T16:28:33Z</dcterms:created>
  <dcterms:modified xsi:type="dcterms:W3CDTF">2013-10-01T11:37:48Z</dcterms:modified>
</cp:coreProperties>
</file>