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0" r:id="rId2"/>
    <p:sldId id="281" r:id="rId3"/>
    <p:sldId id="320" r:id="rId4"/>
    <p:sldId id="300" r:id="rId5"/>
    <p:sldId id="297" r:id="rId6"/>
    <p:sldId id="321" r:id="rId7"/>
    <p:sldId id="334" r:id="rId8"/>
    <p:sldId id="336" r:id="rId9"/>
    <p:sldId id="335" r:id="rId10"/>
    <p:sldId id="323" r:id="rId11"/>
    <p:sldId id="284" r:id="rId12"/>
    <p:sldId id="309" r:id="rId13"/>
    <p:sldId id="304" r:id="rId14"/>
    <p:sldId id="322" r:id="rId15"/>
    <p:sldId id="299" r:id="rId16"/>
    <p:sldId id="325" r:id="rId17"/>
    <p:sldId id="289" r:id="rId18"/>
    <p:sldId id="310" r:id="rId19"/>
    <p:sldId id="317" r:id="rId20"/>
    <p:sldId id="326" r:id="rId21"/>
    <p:sldId id="327" r:id="rId22"/>
    <p:sldId id="329" r:id="rId23"/>
    <p:sldId id="331" r:id="rId24"/>
    <p:sldId id="330" r:id="rId25"/>
    <p:sldId id="332" r:id="rId26"/>
    <p:sldId id="333" r:id="rId27"/>
    <p:sldId id="291" r:id="rId28"/>
    <p:sldId id="306" r:id="rId29"/>
    <p:sldId id="298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2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3472" autoAdjust="0"/>
  </p:normalViewPr>
  <p:slideViewPr>
    <p:cSldViewPr>
      <p:cViewPr>
        <p:scale>
          <a:sx n="70" d="100"/>
          <a:sy n="70" d="100"/>
        </p:scale>
        <p:origin x="-900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6594E-1F41-44AD-AE6F-4319FB69AD54}" type="datetimeFigureOut">
              <a:rPr lang="cs-CZ" smtClean="0"/>
              <a:pPr/>
              <a:t>17.9.2013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A735B-77DC-46D6-85F6-BE4D1336AC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80370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F9B6C2B-44D4-4858-8DC5-0F384D514C64}" type="slidenum">
              <a:rPr lang="cs-CZ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99726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A735B-77DC-46D6-85F6-BE4D1336ACEC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92688"/>
            <a:ext cx="9144000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2235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CA5D1D-BB5A-4A88-A141-8C0B621B594B}" type="datetimeFigureOut">
              <a:rPr lang="cs-CZ" smtClean="0"/>
              <a:pPr/>
              <a:t>17.9.2013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6430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CA5D1D-BB5A-4A88-A141-8C0B621B594B}" type="datetimeFigureOut">
              <a:rPr lang="cs-CZ" smtClean="0"/>
              <a:pPr/>
              <a:t>17.9.2013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67993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92688"/>
            <a:ext cx="9144000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 userDrawn="1">
            <p:ph idx="1"/>
          </p:nvPr>
        </p:nvSpPr>
        <p:spPr>
          <a:xfrm>
            <a:off x="467544" y="1600200"/>
            <a:ext cx="8229600" cy="452596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7246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92688"/>
            <a:ext cx="9144000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56103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06084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4732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92688"/>
            <a:ext cx="9144000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73452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CA5D1D-BB5A-4A88-A141-8C0B621B594B}" type="datetimeFigureOut">
              <a:rPr lang="cs-CZ" smtClean="0"/>
              <a:pPr/>
              <a:t>17.9.2013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2573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CA5D1D-BB5A-4A88-A141-8C0B621B594B}" type="datetimeFigureOut">
              <a:rPr lang="cs-CZ" smtClean="0"/>
              <a:pPr/>
              <a:t>17.9.2013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25088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79077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CA5D1D-BB5A-4A88-A141-8C0B621B594B}" type="datetimeFigureOut">
              <a:rPr lang="cs-CZ" smtClean="0"/>
              <a:pPr/>
              <a:t>17.9.2013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69153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CA5D1D-BB5A-4A88-A141-8C0B621B594B}" type="datetimeFigureOut">
              <a:rPr lang="cs-CZ" smtClean="0"/>
              <a:pPr/>
              <a:t>17.9.2013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62507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0C785-B966-40F1-82E8-809ABD6DC5F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705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>
              <a:lumMod val="75000"/>
              <a:lumOff val="2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5904656" cy="547687"/>
          </a:xfrm>
        </p:spPr>
        <p:txBody>
          <a:bodyPr>
            <a:no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en-US" spc="-150" dirty="0" smtClean="0">
                <a:solidFill>
                  <a:srgbClr val="A40000"/>
                </a:solidFill>
              </a:rPr>
              <a:t>World Cup in </a:t>
            </a:r>
            <a:r>
              <a:rPr lang="en-US" spc="-150" dirty="0" err="1" smtClean="0">
                <a:solidFill>
                  <a:srgbClr val="A40000"/>
                </a:solidFill>
              </a:rPr>
              <a:t>Špi</a:t>
            </a:r>
            <a:r>
              <a:rPr lang="en-US" b="1" spc="-150" dirty="0" err="1" smtClean="0">
                <a:solidFill>
                  <a:srgbClr val="A40000"/>
                </a:solidFill>
                <a:latin typeface="Trebuchet MS" panose="020B0603020202020204" pitchFamily="34" charset="0"/>
              </a:rPr>
              <a:t>ndlerův</a:t>
            </a:r>
            <a:r>
              <a:rPr lang="en-US" b="1" spc="-150" dirty="0" smtClean="0">
                <a:solidFill>
                  <a:srgbClr val="A40000"/>
                </a:solidFill>
                <a:latin typeface="Trebuchet MS" panose="020B0603020202020204" pitchFamily="34" charset="0"/>
              </a:rPr>
              <a:t> </a:t>
            </a:r>
            <a:r>
              <a:rPr lang="en-US" b="1" spc="-150" dirty="0" err="1" smtClean="0">
                <a:solidFill>
                  <a:srgbClr val="A40000"/>
                </a:solidFill>
                <a:latin typeface="Trebuchet MS" panose="020B0603020202020204" pitchFamily="34" charset="0"/>
              </a:rPr>
              <a:t>Mlýn</a:t>
            </a:r>
            <a:r>
              <a:rPr lang="en-US" b="1" spc="-150" dirty="0" smtClean="0">
                <a:solidFill>
                  <a:srgbClr val="A40000"/>
                </a:solidFill>
                <a:latin typeface="Trebuchet MS" panose="020B0603020202020204" pitchFamily="34" charset="0"/>
              </a:rPr>
              <a:t>: </a:t>
            </a:r>
            <a:r>
              <a:rPr lang="en-US" b="1" spc="-15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/>
            </a:r>
            <a:br>
              <a:rPr lang="en-US" b="1" spc="-150" dirty="0" smtClean="0">
                <a:solidFill>
                  <a:srgbClr val="C00000"/>
                </a:solidFill>
                <a:latin typeface="Trebuchet MS" panose="020B0603020202020204" pitchFamily="34" charset="0"/>
              </a:rPr>
            </a:br>
            <a:r>
              <a:rPr lang="en-US" spc="-150" dirty="0" smtClean="0"/>
              <a:t>the right choice</a:t>
            </a:r>
            <a:endParaRPr lang="en-US" b="1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6408712" cy="4176464"/>
          </a:xfrm>
        </p:spPr>
        <p:txBody>
          <a:bodyPr rtlCol="0">
            <a:normAutofit/>
          </a:bodyPr>
          <a:lstStyle/>
          <a:p>
            <a:pPr marL="457200" indent="-457200" algn="l">
              <a:buFont typeface="Trebuchet MS" panose="020B0603020202020204" pitchFamily="34" charset="0"/>
              <a:buChar char="●"/>
              <a:defRPr/>
            </a:pPr>
            <a:r>
              <a:rPr lang="en-US" b="1" dirty="0" smtClean="0">
                <a:solidFill>
                  <a:schemeClr val="tx1"/>
                </a:solidFill>
              </a:rPr>
              <a:t>A well established venue for World Cup events in Europe</a:t>
            </a:r>
          </a:p>
          <a:p>
            <a:pPr marL="457200" indent="-457200" algn="l">
              <a:buFont typeface="Trebuchet MS" panose="020B0603020202020204" pitchFamily="34" charset="0"/>
              <a:buChar char="●"/>
              <a:defRPr/>
            </a:pPr>
            <a:r>
              <a:rPr lang="en-US" b="1" dirty="0" smtClean="0">
                <a:solidFill>
                  <a:schemeClr val="tx1"/>
                </a:solidFill>
              </a:rPr>
              <a:t>Interregional significance - close cooperation with Slovakia – </a:t>
            </a:r>
            <a:r>
              <a:rPr lang="en-US" b="1" dirty="0" err="1" smtClean="0">
                <a:solidFill>
                  <a:schemeClr val="tx1"/>
                </a:solidFill>
              </a:rPr>
              <a:t>Jasna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Trebuchet MS" panose="020B0603020202020204" pitchFamily="34" charset="0"/>
              <a:buChar char="●"/>
              <a:defRPr/>
            </a:pPr>
            <a:r>
              <a:rPr lang="en-US" b="1" dirty="0" smtClean="0">
                <a:solidFill>
                  <a:schemeClr val="tx1"/>
                </a:solidFill>
              </a:rPr>
              <a:t>Modern ski area currently undergoing massive development</a:t>
            </a:r>
          </a:p>
          <a:p>
            <a:pPr marL="457200" indent="-457200" algn="l">
              <a:buFont typeface="Trebuchet MS" panose="020B0603020202020204" pitchFamily="34" charset="0"/>
              <a:buChar char="●"/>
              <a:defRPr/>
            </a:pPr>
            <a:r>
              <a:rPr lang="en-US" b="1" dirty="0" smtClean="0">
                <a:solidFill>
                  <a:schemeClr val="tx1"/>
                </a:solidFill>
              </a:rPr>
              <a:t>Improved conditions for athletes, teams, VIPs</a:t>
            </a:r>
          </a:p>
          <a:p>
            <a:pPr marL="457200" indent="-457200" algn="l">
              <a:buFont typeface="Trebuchet MS" panose="020B0603020202020204" pitchFamily="34" charset="0"/>
              <a:buChar char="●"/>
              <a:defRPr/>
            </a:pPr>
            <a:r>
              <a:rPr lang="en-US" b="1" dirty="0" smtClean="0">
                <a:solidFill>
                  <a:schemeClr val="tx1"/>
                </a:solidFill>
              </a:rPr>
              <a:t>Greater publicity and improved promotion – larger number of spectators and better atmosphere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0392" y="5949280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4472" y="5949280"/>
            <a:ext cx="540383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5949280"/>
            <a:ext cx="1009812" cy="720000"/>
          </a:xfrm>
          <a:prstGeom prst="rect">
            <a:avLst/>
          </a:prstGeom>
        </p:spPr>
      </p:pic>
      <p:pic>
        <p:nvPicPr>
          <p:cNvPr id="8" name="Obrázek 7" descr="Soulogo SLCR a Czech Ski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11172" y="5949280"/>
            <a:ext cx="22449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37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920000"/>
                </a:solidFill>
              </a:rPr>
              <a:t>Špindlerův Mlýn </a:t>
            </a:r>
            <a:r>
              <a:rPr lang="cs-CZ" dirty="0" smtClean="0"/>
              <a:t>- </a:t>
            </a:r>
            <a:r>
              <a:rPr lang="cs-CZ" dirty="0" err="1" smtClean="0"/>
              <a:t>courses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15000"/>
              </a:lnSpc>
              <a:buNone/>
            </a:pPr>
            <a:r>
              <a:rPr lang="en-US" b="1" dirty="0" smtClean="0">
                <a:ea typeface="Calibri"/>
                <a:cs typeface="Times New Roman"/>
              </a:rPr>
              <a:t>Racing - </a:t>
            </a:r>
            <a:r>
              <a:rPr lang="en-US" b="1" dirty="0" err="1" smtClean="0">
                <a:ea typeface="Calibri"/>
                <a:cs typeface="Times New Roman"/>
              </a:rPr>
              <a:t>Cerna</a:t>
            </a:r>
            <a:r>
              <a:rPr lang="en-US" b="1" dirty="0" smtClean="0">
                <a:ea typeface="Calibri"/>
                <a:cs typeface="Times New Roman"/>
              </a:rPr>
              <a:t> (Back)  “S.P. - FIS World Cup”</a:t>
            </a:r>
            <a:endParaRPr lang="cs-CZ" b="1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US" dirty="0" smtClean="0">
                <a:ea typeface="Calibri"/>
                <a:cs typeface="Times New Roman"/>
              </a:rPr>
              <a:t>high quality northern slope, snow making, lighted</a:t>
            </a:r>
            <a:endParaRPr lang="cs-CZ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US" dirty="0" smtClean="0">
                <a:ea typeface="Calibri"/>
                <a:cs typeface="Times New Roman"/>
              </a:rPr>
              <a:t>the parameters comply with the requirements for a World Cup course</a:t>
            </a:r>
            <a:endParaRPr lang="cs-CZ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US" dirty="0" smtClean="0">
                <a:ea typeface="Calibri"/>
                <a:cs typeface="Times New Roman"/>
              </a:rPr>
              <a:t>all the SL course and three quarters of the GS course are visible from the finish area</a:t>
            </a:r>
            <a:endParaRPr lang="cs-CZ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US" dirty="0" smtClean="0">
                <a:ea typeface="Calibri"/>
                <a:cs typeface="Times New Roman"/>
              </a:rPr>
              <a:t>excellent course preparation at both sub-zero and above-zero temperatures - in spite of very high temperature in March 2011 racers starting as the 30</a:t>
            </a:r>
            <a:r>
              <a:rPr lang="en-US" baseline="30000" dirty="0" smtClean="0">
                <a:ea typeface="Calibri"/>
                <a:cs typeface="Times New Roman"/>
              </a:rPr>
              <a:t>th</a:t>
            </a:r>
            <a:r>
              <a:rPr lang="en-US" dirty="0" smtClean="0">
                <a:ea typeface="Calibri"/>
                <a:cs typeface="Times New Roman"/>
              </a:rPr>
              <a:t> in the second round achieved the best times (GS </a:t>
            </a:r>
            <a:r>
              <a:rPr lang="en-US" dirty="0" err="1" smtClean="0">
                <a:ea typeface="Calibri"/>
                <a:cs typeface="Times New Roman"/>
              </a:rPr>
              <a:t>Rebensburg</a:t>
            </a:r>
            <a:r>
              <a:rPr lang="en-US" dirty="0" smtClean="0">
                <a:ea typeface="Calibri"/>
                <a:cs typeface="Times New Roman"/>
              </a:rPr>
              <a:t>, SL Shield)</a:t>
            </a:r>
            <a:endParaRPr lang="cs-CZ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None/>
            </a:pPr>
            <a:r>
              <a:rPr lang="en-US" b="1" dirty="0" smtClean="0">
                <a:ea typeface="Calibri"/>
                <a:cs typeface="Times New Roman"/>
              </a:rPr>
              <a:t>Practice - Ski Area </a:t>
            </a:r>
            <a:r>
              <a:rPr lang="en-US" b="1" dirty="0" err="1" smtClean="0">
                <a:ea typeface="Calibri"/>
                <a:cs typeface="Times New Roman"/>
              </a:rPr>
              <a:t>Stoh</a:t>
            </a:r>
            <a:endParaRPr lang="cs-CZ" b="1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US" dirty="0" smtClean="0">
                <a:ea typeface="Calibri"/>
                <a:cs typeface="Times New Roman"/>
              </a:rPr>
              <a:t>same parameters as the race slope</a:t>
            </a:r>
            <a:endParaRPr lang="cs-CZ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US" dirty="0" smtClean="0">
                <a:ea typeface="Calibri"/>
                <a:cs typeface="Times New Roman"/>
              </a:rPr>
              <a:t>available for FIS anytime all day long</a:t>
            </a:r>
            <a:endParaRPr lang="cs-CZ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None/>
            </a:pPr>
            <a:r>
              <a:rPr lang="en-US" b="1" dirty="0" smtClean="0">
                <a:ea typeface="Calibri"/>
                <a:cs typeface="Times New Roman"/>
              </a:rPr>
              <a:t>Warm-Up</a:t>
            </a:r>
            <a:endParaRPr lang="cs-CZ" b="1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US" dirty="0" smtClean="0">
                <a:ea typeface="Calibri"/>
                <a:cs typeface="Times New Roman"/>
              </a:rPr>
              <a:t>GS - </a:t>
            </a:r>
            <a:r>
              <a:rPr lang="en-US" dirty="0" err="1" smtClean="0">
                <a:ea typeface="Calibri"/>
                <a:cs typeface="Times New Roman"/>
              </a:rPr>
              <a:t>Cervena</a:t>
            </a:r>
            <a:r>
              <a:rPr lang="en-US" dirty="0" smtClean="0">
                <a:ea typeface="Calibri"/>
                <a:cs typeface="Times New Roman"/>
              </a:rPr>
              <a:t> (Red) </a:t>
            </a:r>
            <a:endParaRPr lang="cs-CZ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n-US" dirty="0" smtClean="0">
                <a:ea typeface="Calibri"/>
                <a:cs typeface="Times New Roman"/>
              </a:rPr>
              <a:t>SL -  “S.P. - FIS World Cup” above the start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8878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920000"/>
                </a:solidFill>
              </a:rPr>
              <a:t>Špindlerův</a:t>
            </a:r>
            <a:r>
              <a:rPr lang="en-US" dirty="0" smtClean="0">
                <a:solidFill>
                  <a:srgbClr val="920000"/>
                </a:solidFill>
              </a:rPr>
              <a:t> </a:t>
            </a:r>
            <a:r>
              <a:rPr lang="en-US" dirty="0" err="1" smtClean="0">
                <a:solidFill>
                  <a:srgbClr val="920000"/>
                </a:solidFill>
              </a:rPr>
              <a:t>Mlýn</a:t>
            </a:r>
            <a:r>
              <a:rPr lang="en-US" dirty="0" smtClean="0">
                <a:solidFill>
                  <a:srgbClr val="920000"/>
                </a:solidFill>
              </a:rPr>
              <a:t> </a:t>
            </a:r>
            <a:r>
              <a:rPr lang="en-US" dirty="0" smtClean="0"/>
              <a:t>- finish area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00201"/>
            <a:ext cx="8229600" cy="3340968"/>
          </a:xfrm>
        </p:spPr>
        <p:txBody>
          <a:bodyPr/>
          <a:lstStyle/>
          <a:p>
            <a:r>
              <a:rPr lang="en-US" sz="2400" dirty="0" smtClean="0"/>
              <a:t>Compact </a:t>
            </a:r>
            <a:r>
              <a:rPr lang="en-US" sz="2400" dirty="0"/>
              <a:t>and </a:t>
            </a:r>
            <a:r>
              <a:rPr lang="en-US" sz="2400" dirty="0" smtClean="0"/>
              <a:t>functional layout – easy and fast movement </a:t>
            </a:r>
            <a:r>
              <a:rPr lang="en-US" sz="2400" dirty="0"/>
              <a:t>and orientation </a:t>
            </a:r>
            <a:r>
              <a:rPr lang="en-US" sz="2400" dirty="0" smtClean="0"/>
              <a:t>for all participants</a:t>
            </a:r>
          </a:p>
          <a:p>
            <a:pPr lvl="0"/>
            <a:r>
              <a:rPr lang="en-US" sz="2400" dirty="0" smtClean="0"/>
              <a:t>TV commentators’ cabins situated directly opposite the course</a:t>
            </a:r>
          </a:p>
          <a:p>
            <a:pPr lvl="0"/>
            <a:r>
              <a:rPr lang="en-US" sz="2400" dirty="0" smtClean="0"/>
              <a:t>VIP and Team Hospitality right in the finish area</a:t>
            </a:r>
          </a:p>
          <a:p>
            <a:pPr lvl="0"/>
            <a:r>
              <a:rPr lang="en-US" sz="2400" dirty="0" smtClean="0"/>
              <a:t>Press Centre only 100 meters from the finish area</a:t>
            </a:r>
          </a:p>
          <a:p>
            <a:pPr lvl="0"/>
            <a:r>
              <a:rPr lang="en-US" sz="2400" dirty="0" smtClean="0"/>
              <a:t>natural amphitheatre enhances the atmosphere for the spectators</a:t>
            </a:r>
          </a:p>
          <a:p>
            <a:pPr lvl="0"/>
            <a:r>
              <a:rPr lang="en-US" sz="2400" dirty="0" smtClean="0"/>
              <a:t>team parking on the spot</a:t>
            </a:r>
          </a:p>
          <a:p>
            <a:pPr lvl="0"/>
            <a:r>
              <a:rPr lang="en-US" sz="2400" dirty="0" smtClean="0"/>
              <a:t>medical centre and helicopter on site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37539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0000"/>
                </a:solidFill>
              </a:rPr>
              <a:t>Špindlerův Mlýn </a:t>
            </a:r>
            <a:r>
              <a:rPr lang="cs-CZ" dirty="0" smtClean="0"/>
              <a:t>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finish</a:t>
            </a:r>
            <a:r>
              <a:rPr lang="cs-CZ" dirty="0" smtClean="0"/>
              <a:t> area 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8560" y="0"/>
            <a:ext cx="983922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0154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6672" y="0"/>
            <a:ext cx="12128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0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093786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920000"/>
                </a:solidFill>
              </a:rPr>
              <a:t>Špindlerův Mlýn </a:t>
            </a:r>
            <a:r>
              <a:rPr lang="cs-CZ" dirty="0" smtClean="0"/>
              <a:t>–</a:t>
            </a:r>
            <a:r>
              <a:rPr lang="en-US" dirty="0" smtClean="0"/>
              <a:t>view of the course from the </a:t>
            </a:r>
            <a:r>
              <a:rPr lang="cs-CZ" dirty="0" err="1" smtClean="0"/>
              <a:t>finish</a:t>
            </a:r>
            <a:r>
              <a:rPr lang="cs-CZ" dirty="0" smtClean="0"/>
              <a:t> </a:t>
            </a:r>
            <a:r>
              <a:rPr lang="en-US" dirty="0" smtClean="0"/>
              <a:t>area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1656183"/>
            <a:ext cx="9144000" cy="5229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72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Town of </a:t>
            </a:r>
            <a:r>
              <a:rPr lang="en-US" dirty="0" err="1" smtClean="0"/>
              <a:t>Spindleruv</a:t>
            </a:r>
            <a:r>
              <a:rPr lang="en-US" dirty="0" smtClean="0"/>
              <a:t> </a:t>
            </a:r>
            <a:r>
              <a:rPr lang="en-US" dirty="0" err="1" smtClean="0"/>
              <a:t>Mlyn</a:t>
            </a:r>
            <a:r>
              <a:rPr lang="en-US" dirty="0" smtClean="0"/>
              <a:t> Modernization</a:t>
            </a:r>
            <a:endParaRPr lang="cs-CZ" dirty="0">
              <a:solidFill>
                <a:srgbClr val="92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Extensive reconstruction of the </a:t>
            </a:r>
            <a:r>
              <a:rPr lang="en-US" sz="2400" dirty="0" err="1" smtClean="0"/>
              <a:t>Orea</a:t>
            </a:r>
            <a:r>
              <a:rPr lang="en-US" sz="2400" dirty="0" smtClean="0"/>
              <a:t> Hotels in the centre of </a:t>
            </a:r>
            <a:r>
              <a:rPr lang="en-US" sz="2400" dirty="0" err="1" smtClean="0"/>
              <a:t>Spindleruv</a:t>
            </a:r>
            <a:r>
              <a:rPr lang="en-US" sz="2400" dirty="0" smtClean="0"/>
              <a:t> </a:t>
            </a:r>
            <a:r>
              <a:rPr lang="en-US" sz="2400" dirty="0" err="1" smtClean="0"/>
              <a:t>Mlyn</a:t>
            </a:r>
            <a:r>
              <a:rPr lang="en-US" sz="2400" dirty="0" smtClean="0"/>
              <a:t> (Central, </a:t>
            </a:r>
            <a:r>
              <a:rPr lang="en-US" sz="2400" dirty="0" err="1" smtClean="0"/>
              <a:t>Spindlerovska</a:t>
            </a:r>
            <a:r>
              <a:rPr lang="en-US" sz="2400" dirty="0" smtClean="0"/>
              <a:t> Restaurant, the town square, relaxation and culture zone)</a:t>
            </a:r>
            <a:endParaRPr lang="cs-CZ" sz="2400" dirty="0" smtClean="0"/>
          </a:p>
          <a:p>
            <a:pPr lvl="0"/>
            <a:r>
              <a:rPr lang="en-US" sz="2400" dirty="0" smtClean="0"/>
              <a:t>Enables hosting dignified draw, medal ceremonies and cultural program that accompanies the event in the very town centre</a:t>
            </a:r>
          </a:p>
          <a:p>
            <a:r>
              <a:rPr lang="en-US" sz="2400" dirty="0" smtClean="0"/>
              <a:t>Race course and practice courses within 2 </a:t>
            </a:r>
            <a:r>
              <a:rPr lang="en-US" sz="2400" dirty="0" err="1" smtClean="0"/>
              <a:t>kilometres</a:t>
            </a:r>
            <a:r>
              <a:rPr lang="en-US" sz="2400" dirty="0" smtClean="0"/>
              <a:t> from all the participants’ accommodation</a:t>
            </a:r>
            <a:endParaRPr lang="cs-CZ" sz="2400" dirty="0" smtClean="0"/>
          </a:p>
          <a:p>
            <a:pPr lvl="0"/>
            <a:r>
              <a:rPr lang="en-US" sz="2400" dirty="0" smtClean="0"/>
              <a:t>Accommodation capacity of 10,000 +</a:t>
            </a:r>
            <a:endParaRPr lang="cs-CZ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46536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Improved conditions for athletes and teams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438358" cy="4781128"/>
          </a:xfrm>
        </p:spPr>
        <p:txBody>
          <a:bodyPr/>
          <a:lstStyle/>
          <a:p>
            <a:pPr marL="342900" lvl="1" indent="-342900">
              <a:lnSpc>
                <a:spcPct val="115000"/>
              </a:lnSpc>
              <a:buFont typeface="Symbol"/>
              <a:buChar char=""/>
            </a:pPr>
            <a:r>
              <a:rPr lang="en-US" sz="2200" b="1" dirty="0" smtClean="0">
                <a:ea typeface="Calibri"/>
                <a:cs typeface="Times New Roman"/>
              </a:rPr>
              <a:t>Prize Money </a:t>
            </a:r>
            <a:r>
              <a:rPr lang="en-US" sz="2200" dirty="0" smtClean="0">
                <a:ea typeface="Calibri"/>
                <a:cs typeface="Times New Roman"/>
              </a:rPr>
              <a:t>– SFR 100,000 + 50,000 extra</a:t>
            </a:r>
          </a:p>
          <a:p>
            <a:pPr marL="742950" lvl="2" indent="-342900">
              <a:lnSpc>
                <a:spcPct val="115000"/>
              </a:lnSpc>
              <a:buFont typeface="Symbol"/>
              <a:buChar char=""/>
            </a:pPr>
            <a:r>
              <a:rPr lang="en-US" sz="2200" dirty="0" smtClean="0">
                <a:ea typeface="Calibri"/>
                <a:cs typeface="Times New Roman"/>
              </a:rPr>
              <a:t>TOP (1 - 30)</a:t>
            </a:r>
          </a:p>
          <a:p>
            <a:pPr marL="742950" lvl="2" indent="-342900">
              <a:lnSpc>
                <a:spcPct val="115000"/>
              </a:lnSpc>
              <a:buFont typeface="Symbol"/>
              <a:buChar char=""/>
            </a:pPr>
            <a:r>
              <a:rPr lang="en-US" sz="2200" dirty="0" smtClean="0">
                <a:ea typeface="Calibri"/>
                <a:cs typeface="Times New Roman"/>
              </a:rPr>
              <a:t>31st after the first round</a:t>
            </a:r>
          </a:p>
          <a:p>
            <a:pPr marL="742950" lvl="2" indent="-342900">
              <a:lnSpc>
                <a:spcPct val="115000"/>
              </a:lnSpc>
              <a:buFont typeface="Symbol"/>
              <a:buChar char=""/>
            </a:pPr>
            <a:r>
              <a:rPr lang="en-US" sz="2200" dirty="0" smtClean="0">
                <a:ea typeface="Calibri"/>
                <a:cs typeface="Times New Roman"/>
              </a:rPr>
              <a:t>The youngest to qualify into the second round</a:t>
            </a:r>
          </a:p>
          <a:p>
            <a:pPr marL="742950" lvl="2" indent="-342900">
              <a:lnSpc>
                <a:spcPct val="115000"/>
              </a:lnSpc>
              <a:buFont typeface="Symbol"/>
              <a:buChar char=""/>
            </a:pPr>
            <a:r>
              <a:rPr lang="en-US" sz="2200" dirty="0" smtClean="0">
                <a:ea typeface="Calibri"/>
                <a:cs typeface="Times New Roman"/>
              </a:rPr>
              <a:t>The highest bib number to qualify into the second round</a:t>
            </a:r>
            <a:endParaRPr lang="cs-CZ" sz="22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Symbol"/>
              <a:buChar char=""/>
            </a:pPr>
            <a:r>
              <a:rPr lang="en-US" sz="2200" b="1" dirty="0" smtClean="0">
                <a:ea typeface="Calibri"/>
                <a:cs typeface="Times New Roman"/>
              </a:rPr>
              <a:t>More practice opportunities </a:t>
            </a:r>
            <a:r>
              <a:rPr lang="en-US" sz="2200" dirty="0" smtClean="0">
                <a:ea typeface="Calibri"/>
                <a:cs typeface="Times New Roman"/>
              </a:rPr>
              <a:t>for teams in the enlarged area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US" sz="2200" dirty="0" smtClean="0">
                <a:ea typeface="Calibri"/>
                <a:cs typeface="Times New Roman"/>
              </a:rPr>
              <a:t>Practice Slope </a:t>
            </a:r>
            <a:r>
              <a:rPr lang="en-US" sz="2200" dirty="0" err="1" smtClean="0">
                <a:ea typeface="Calibri"/>
                <a:cs typeface="Times New Roman"/>
              </a:rPr>
              <a:t>Stoh</a:t>
            </a:r>
            <a:r>
              <a:rPr lang="en-US" sz="2200" dirty="0" smtClean="0">
                <a:ea typeface="Calibri"/>
                <a:cs typeface="Times New Roman"/>
              </a:rPr>
              <a:t> - same parameters as the race slope</a:t>
            </a:r>
          </a:p>
          <a:p>
            <a:pPr lvl="0">
              <a:lnSpc>
                <a:spcPct val="115000"/>
              </a:lnSpc>
              <a:buNone/>
            </a:pPr>
            <a:r>
              <a:rPr lang="en-US" sz="2200" dirty="0" smtClean="0">
                <a:ea typeface="Calibri"/>
                <a:cs typeface="Times New Roman"/>
              </a:rPr>
              <a:t>				 - available for FIS anytime all day long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n-US" sz="2200" dirty="0" smtClean="0"/>
              <a:t>Race course and practice courses within 2 </a:t>
            </a:r>
            <a:r>
              <a:rPr lang="en-US" sz="2200" dirty="0" err="1" smtClean="0"/>
              <a:t>kms</a:t>
            </a:r>
            <a:r>
              <a:rPr lang="en-US" sz="2200" dirty="0" smtClean="0"/>
              <a:t> from all the participants’ accommodation</a:t>
            </a:r>
            <a:endParaRPr lang="cs-CZ" sz="2200" dirty="0" smtClean="0">
              <a:ea typeface="Calibri"/>
              <a:cs typeface="Times New Roman"/>
            </a:endParaRPr>
          </a:p>
          <a:p>
            <a:pPr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xmlns="" val="287304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Enhanced </a:t>
            </a:r>
            <a:r>
              <a:rPr lang="cs-CZ" dirty="0" smtClean="0"/>
              <a:t>FIS VIP </a:t>
            </a:r>
            <a:r>
              <a:rPr lang="en-US" dirty="0" smtClean="0"/>
              <a:t>and VIP hospitality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en-US" sz="2400" dirty="0" smtClean="0"/>
              <a:t>VIP Hospitality program is a priority for the next FIS World Cup event, in order to establish a solid foundation for long-term support and growth of alpine skiing in the Czech Republic by the relevant partners - institutions, companies and brands</a:t>
            </a:r>
          </a:p>
          <a:p>
            <a:r>
              <a:rPr lang="en-US" sz="2400" dirty="0" smtClean="0"/>
              <a:t>Taking place in new and improved facilities</a:t>
            </a:r>
          </a:p>
          <a:p>
            <a:r>
              <a:rPr lang="en-US" sz="2400" dirty="0" smtClean="0"/>
              <a:t>Complex program designed to entertain the participants</a:t>
            </a:r>
          </a:p>
          <a:p>
            <a:r>
              <a:rPr lang="en-US" sz="2400" dirty="0" smtClean="0"/>
              <a:t>Interaction with the participating alpine ski legends and a lot more…</a:t>
            </a:r>
          </a:p>
        </p:txBody>
      </p:sp>
    </p:spTree>
    <p:extLst>
      <p:ext uri="{BB962C8B-B14F-4D97-AF65-F5344CB8AC3E}">
        <p14:creationId xmlns:p14="http://schemas.microsoft.com/office/powerpoint/2010/main" xmlns="" val="76153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Involvement of Alpine skiing </a:t>
            </a:r>
            <a:r>
              <a:rPr lang="en-US" smtClean="0"/>
              <a:t>legends </a:t>
            </a:r>
            <a:r>
              <a:rPr lang="en-US"/>
              <a:t>from the </a:t>
            </a:r>
            <a:r>
              <a:rPr lang="en-US" smtClean="0"/>
              <a:t>region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00200"/>
            <a:ext cx="8229600" cy="4421087"/>
          </a:xfrm>
        </p:spPr>
        <p:txBody>
          <a:bodyPr/>
          <a:lstStyle/>
          <a:p>
            <a:r>
              <a:rPr lang="en-US" sz="2400" dirty="0" smtClean="0"/>
              <a:t>Invitation </a:t>
            </a:r>
            <a:r>
              <a:rPr lang="en-US" sz="2400" dirty="0"/>
              <a:t>and presentation of world ski </a:t>
            </a:r>
            <a:r>
              <a:rPr lang="en-US" sz="2400" dirty="0" smtClean="0"/>
              <a:t>legends from the </a:t>
            </a:r>
            <a:r>
              <a:rPr lang="en-US" sz="2400" dirty="0"/>
              <a:t>neighboring regions </a:t>
            </a:r>
            <a:r>
              <a:rPr lang="en-US" sz="2400" dirty="0" smtClean="0"/>
              <a:t>POL, RUS, CZE, SVK, HUN</a:t>
            </a:r>
          </a:p>
          <a:p>
            <a:r>
              <a:rPr lang="en-US" sz="2400" dirty="0" smtClean="0"/>
              <a:t>Greater attractiveness </a:t>
            </a:r>
            <a:r>
              <a:rPr lang="en-US" sz="2400" dirty="0"/>
              <a:t>and value </a:t>
            </a:r>
            <a:r>
              <a:rPr lang="en-US" sz="2400" dirty="0" smtClean="0"/>
              <a:t>particularly from </a:t>
            </a:r>
            <a:r>
              <a:rPr lang="en-US" sz="2400" dirty="0"/>
              <a:t>the perspective </a:t>
            </a:r>
            <a:r>
              <a:rPr lang="en-US" sz="2400" dirty="0" smtClean="0"/>
              <a:t>of VIP </a:t>
            </a:r>
            <a:r>
              <a:rPr lang="en-US" sz="2400" dirty="0"/>
              <a:t>Hospitality </a:t>
            </a:r>
            <a:r>
              <a:rPr lang="en-US" sz="2400" dirty="0" smtClean="0"/>
              <a:t>and Corporate </a:t>
            </a:r>
            <a:r>
              <a:rPr lang="en-US" sz="2400" dirty="0"/>
              <a:t>Hospitality </a:t>
            </a:r>
            <a:r>
              <a:rPr lang="en-US" sz="2400" dirty="0" smtClean="0"/>
              <a:t>programs</a:t>
            </a:r>
          </a:p>
          <a:p>
            <a:r>
              <a:rPr lang="en-US" sz="2400" dirty="0" smtClean="0"/>
              <a:t>Increased attractiveness for fans</a:t>
            </a:r>
          </a:p>
          <a:p>
            <a:r>
              <a:rPr lang="en-US" sz="2400" dirty="0" smtClean="0"/>
              <a:t>Ensured cooperation </a:t>
            </a:r>
            <a:r>
              <a:rPr lang="en-US" sz="2400" dirty="0"/>
              <a:t>with national TV </a:t>
            </a:r>
            <a:r>
              <a:rPr lang="en-US" sz="2400" dirty="0" smtClean="0"/>
              <a:t>- </a:t>
            </a:r>
            <a:r>
              <a:rPr lang="en-US" sz="2400" dirty="0"/>
              <a:t>programs, </a:t>
            </a:r>
            <a:r>
              <a:rPr lang="en-US" sz="2400" dirty="0" smtClean="0"/>
              <a:t>documentaries</a:t>
            </a:r>
            <a:r>
              <a:rPr lang="en-US" sz="2400" dirty="0"/>
              <a:t>, </a:t>
            </a:r>
            <a:r>
              <a:rPr lang="en-US" sz="2400" dirty="0" smtClean="0"/>
              <a:t>interviews - </a:t>
            </a:r>
            <a:r>
              <a:rPr lang="en-US" sz="2400" dirty="0"/>
              <a:t>media publicity to promote alpine </a:t>
            </a:r>
            <a:r>
              <a:rPr lang="en-US" sz="2400" dirty="0" smtClean="0"/>
              <a:t>skiing</a:t>
            </a:r>
          </a:p>
        </p:txBody>
      </p:sp>
    </p:spTree>
    <p:extLst>
      <p:ext uri="{BB962C8B-B14F-4D97-AF65-F5344CB8AC3E}">
        <p14:creationId xmlns:p14="http://schemas.microsoft.com/office/powerpoint/2010/main" xmlns="" val="68676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 smtClean="0">
                <a:solidFill>
                  <a:srgbClr val="920000"/>
                </a:solidFill>
              </a:rPr>
              <a:t>Špindlerův</a:t>
            </a:r>
            <a:r>
              <a:rPr lang="en-US" dirty="0" smtClean="0">
                <a:solidFill>
                  <a:srgbClr val="920000"/>
                </a:solidFill>
              </a:rPr>
              <a:t> </a:t>
            </a:r>
            <a:r>
              <a:rPr lang="en-US" dirty="0" err="1" smtClean="0">
                <a:solidFill>
                  <a:srgbClr val="920000"/>
                </a:solidFill>
              </a:rPr>
              <a:t>Mlýn</a:t>
            </a:r>
            <a:r>
              <a:rPr lang="en-US" dirty="0" smtClean="0">
                <a:solidFill>
                  <a:srgbClr val="920000"/>
                </a:solidFill>
              </a:rPr>
              <a:t> </a:t>
            </a:r>
            <a:r>
              <a:rPr lang="en-US" dirty="0" smtClean="0"/>
              <a:t>- a proven organizer of Alpine Ski World Cup events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Successful Ladies’ Alpine Ski World Cup events (SL, GS) in 2005, 2008, 2011 </a:t>
            </a:r>
          </a:p>
          <a:p>
            <a:pPr lvl="0"/>
            <a:r>
              <a:rPr lang="en-US" dirty="0" smtClean="0"/>
              <a:t>FIS WC 2005 - we were able to cope with massive amount of new snow just hours before the race</a:t>
            </a:r>
          </a:p>
          <a:p>
            <a:r>
              <a:rPr lang="en-US" dirty="0" smtClean="0"/>
              <a:t>FIS WC 2008 - enormous TV audience: SL - highest viewer counts on ARD of all the ladies‘ World Cup events /3,79 mil. viewers for 20 minutes/  in total 2</a:t>
            </a:r>
            <a:r>
              <a:rPr lang="en-US" baseline="30000" dirty="0" smtClean="0"/>
              <a:t>nd</a:t>
            </a:r>
            <a:r>
              <a:rPr lang="en-US" dirty="0" smtClean="0"/>
              <a:t> only after men‘s slalom in </a:t>
            </a:r>
            <a:r>
              <a:rPr lang="en-US" dirty="0" err="1" smtClean="0"/>
              <a:t>Kitzbuhel</a:t>
            </a:r>
            <a:r>
              <a:rPr lang="en-US" dirty="0" smtClean="0"/>
              <a:t> /ARD 4,34 mil. viewers for 12 minutes/ (official seasonal marketing and communicational analysis FIS 2008)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FIS WC 2011- high TV viewer numbers together with excellent spectator turnout and atmosphere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5764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Greater publicity and improved promotion – larger number of spectators and better atmosphere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1"/>
            <a:ext cx="8229600" cy="3600401"/>
          </a:xfrm>
        </p:spPr>
        <p:txBody>
          <a:bodyPr/>
          <a:lstStyle/>
          <a:p>
            <a:pPr lvl="0"/>
            <a:r>
              <a:rPr lang="en-US" sz="2400" b="1" dirty="0" smtClean="0"/>
              <a:t>Spectators in the finish area and along the course</a:t>
            </a:r>
          </a:p>
          <a:p>
            <a:pPr lvl="1"/>
            <a:r>
              <a:rPr lang="en-US" sz="2400" dirty="0" smtClean="0"/>
              <a:t>Massive development of the ski area</a:t>
            </a:r>
          </a:p>
          <a:p>
            <a:pPr lvl="2"/>
            <a:r>
              <a:rPr lang="en-US" sz="2400" dirty="0" smtClean="0"/>
              <a:t>better facilities</a:t>
            </a:r>
          </a:p>
          <a:p>
            <a:pPr lvl="2"/>
            <a:r>
              <a:rPr lang="en-US" sz="2400" dirty="0" smtClean="0"/>
              <a:t>significant enlarging of the area</a:t>
            </a:r>
          </a:p>
          <a:p>
            <a:pPr lvl="2"/>
            <a:r>
              <a:rPr lang="en-US" sz="2400" dirty="0" smtClean="0"/>
              <a:t>less impact of the event on normal operation of the area - more spectators along the course</a:t>
            </a:r>
          </a:p>
          <a:p>
            <a:pPr lvl="2"/>
            <a:r>
              <a:rPr lang="en-US" sz="2400" dirty="0" smtClean="0"/>
              <a:t>better parking and possibility to travel on skis within the resort</a:t>
            </a:r>
            <a:endParaRPr lang="cs-CZ" sz="2400" dirty="0" smtClean="0"/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Long term TV projects to promote Alpine Skiing and the World Cup in CZ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Two projects on CZ most prominent national TV Sport Channel </a:t>
            </a:r>
            <a:r>
              <a:rPr lang="en-US" sz="2400" b="1" dirty="0" smtClean="0"/>
              <a:t>CT Sport</a:t>
            </a:r>
          </a:p>
          <a:p>
            <a:pPr>
              <a:buNone/>
            </a:pPr>
            <a:endParaRPr lang="en-US" sz="2400" dirty="0" smtClean="0"/>
          </a:p>
          <a:p>
            <a:pPr lvl="2"/>
            <a:r>
              <a:rPr lang="en-US" sz="2400" b="1" dirty="0" smtClean="0"/>
              <a:t>“S CT Sport </a:t>
            </a:r>
            <a:r>
              <a:rPr lang="en-US" sz="2400" b="1" dirty="0" err="1" smtClean="0"/>
              <a:t>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vrchol</a:t>
            </a:r>
            <a:r>
              <a:rPr lang="en-US" sz="2400" b="1" dirty="0" smtClean="0"/>
              <a:t>”</a:t>
            </a:r>
            <a:endParaRPr lang="en-US" sz="2400" dirty="0" smtClean="0"/>
          </a:p>
          <a:p>
            <a:pPr lvl="2"/>
            <a:r>
              <a:rPr lang="en-US" sz="2400" b="1" dirty="0" smtClean="0"/>
              <a:t>“ALLIANZ Czech Cup”</a:t>
            </a:r>
          </a:p>
          <a:p>
            <a:pPr lvl="2">
              <a:buNone/>
            </a:pPr>
            <a:endParaRPr lang="en-US" sz="2400" b="1" dirty="0" smtClean="0"/>
          </a:p>
          <a:p>
            <a:pPr lvl="0"/>
            <a:r>
              <a:rPr lang="en-US" sz="2400" dirty="0" smtClean="0">
                <a:solidFill>
                  <a:prstClr val="black"/>
                </a:solidFill>
              </a:rPr>
              <a:t>Both projects to be used to promote the World Cup to spectators</a:t>
            </a:r>
            <a:endParaRPr lang="cs-CZ" sz="2400" dirty="0" smtClean="0">
              <a:solidFill>
                <a:prstClr val="black"/>
              </a:solidFill>
            </a:endParaRPr>
          </a:p>
          <a:p>
            <a:pPr lvl="2"/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n-US" dirty="0" smtClean="0"/>
              <a:t>“S CT Sport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vrchol</a:t>
            </a:r>
            <a:r>
              <a:rPr lang="en-US" dirty="0" smtClean="0"/>
              <a:t>” – a project to promote alpine skiing on national TV channel </a:t>
            </a:r>
            <a:endParaRPr lang="cs-CZ" dirty="0">
              <a:solidFill>
                <a:srgbClr val="92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Has been a successful project to promote alpine skiing for four years; cooperation of Czech Ski Association and Czech TV</a:t>
            </a:r>
            <a:endParaRPr lang="cs-CZ" dirty="0" smtClean="0"/>
          </a:p>
          <a:p>
            <a:pPr lvl="0"/>
            <a:r>
              <a:rPr lang="en-US" dirty="0" smtClean="0"/>
              <a:t>Amateur racers compete to qualify to a six day training camp (for 5 men and 5 women) at various ski areas for 30 days; participation in the NC CZE</a:t>
            </a:r>
            <a:endParaRPr lang="cs-CZ" dirty="0" smtClean="0"/>
          </a:p>
          <a:p>
            <a:pPr lvl="0"/>
            <a:r>
              <a:rPr lang="en-US" dirty="0" smtClean="0"/>
              <a:t>30 days of publicity, 15 minute prime time coverage on the most prominent sports channel in CZ + two repeats and further news coverage on national TV</a:t>
            </a:r>
            <a:endParaRPr lang="cs-CZ" dirty="0" smtClean="0"/>
          </a:p>
          <a:p>
            <a:pPr lvl="0"/>
            <a:r>
              <a:rPr lang="en-US" dirty="0" smtClean="0"/>
              <a:t>Connection between hobby and top professional skiing; ski legends participation</a:t>
            </a:r>
            <a:endParaRPr lang="cs-CZ" dirty="0" smtClean="0"/>
          </a:p>
          <a:p>
            <a:pPr lvl="0"/>
            <a:r>
              <a:rPr lang="en-US" dirty="0" smtClean="0"/>
              <a:t>The unique project to be used as a mean of massive activation of fans and promotion of Ladies’ World Cup in CZ – </a:t>
            </a:r>
            <a:r>
              <a:rPr lang="en-US" b="1" dirty="0" smtClean="0"/>
              <a:t>the final race on the day before the event</a:t>
            </a: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41385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758972" y="2852616"/>
            <a:ext cx="5385028" cy="404046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6788" y="-27384"/>
            <a:ext cx="4327212" cy="28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00848"/>
            <a:ext cx="5022706" cy="3342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-5415" y="0"/>
            <a:ext cx="4821803" cy="350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3558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Promotion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alpine</a:t>
            </a:r>
            <a:r>
              <a:rPr lang="cs-CZ" dirty="0"/>
              <a:t> </a:t>
            </a:r>
            <a:r>
              <a:rPr lang="cs-CZ" dirty="0" err="1"/>
              <a:t>skiing</a:t>
            </a:r>
            <a:r>
              <a:rPr lang="cs-CZ" dirty="0"/>
              <a:t> on </a:t>
            </a:r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smtClean="0"/>
              <a:t>TV</a:t>
            </a:r>
            <a:r>
              <a:rPr lang="en-US" dirty="0" smtClean="0"/>
              <a:t>: </a:t>
            </a:r>
            <a:r>
              <a:rPr lang="cs-CZ" dirty="0" smtClean="0">
                <a:solidFill>
                  <a:srgbClr val="920000"/>
                </a:solidFill>
              </a:rPr>
              <a:t>„</a:t>
            </a:r>
            <a:r>
              <a:rPr lang="en-US" dirty="0" smtClean="0">
                <a:solidFill>
                  <a:srgbClr val="920000"/>
                </a:solidFill>
              </a:rPr>
              <a:t> TV project ALLIANZ Czech Cup</a:t>
            </a:r>
            <a:r>
              <a:rPr lang="cs-CZ" dirty="0" smtClean="0">
                <a:solidFill>
                  <a:srgbClr val="920000"/>
                </a:solidFill>
              </a:rPr>
              <a:t>“</a:t>
            </a:r>
            <a:endParaRPr lang="cs-CZ" dirty="0">
              <a:solidFill>
                <a:srgbClr val="92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281339"/>
          </a:xfrm>
        </p:spPr>
        <p:txBody>
          <a:bodyPr/>
          <a:lstStyle/>
          <a:p>
            <a:r>
              <a:rPr lang="en-US" sz="2400" dirty="0" smtClean="0"/>
              <a:t>TV broadcasts of FIS international events and National Championships held in the Czech Republic on the most prominent sports channel in CZ</a:t>
            </a:r>
            <a:endParaRPr lang="cs-CZ" sz="2400" dirty="0" smtClean="0"/>
          </a:p>
          <a:p>
            <a:pPr lvl="1"/>
            <a:r>
              <a:rPr lang="en-US" sz="2400" dirty="0" smtClean="0"/>
              <a:t>30 minute TV broadcasts of 5 FIS events and Czech NC (MMCR)</a:t>
            </a:r>
            <a:endParaRPr lang="cs-CZ" sz="2400" dirty="0" smtClean="0"/>
          </a:p>
          <a:p>
            <a:pPr lvl="1"/>
            <a:r>
              <a:rPr lang="en-US" sz="2400" dirty="0" smtClean="0"/>
              <a:t>Three repeats of each of them</a:t>
            </a:r>
            <a:endParaRPr lang="cs-CZ" sz="2400" dirty="0" smtClean="0"/>
          </a:p>
          <a:p>
            <a:pPr lvl="1"/>
            <a:r>
              <a:rPr lang="en-US" sz="2400" dirty="0" smtClean="0"/>
              <a:t>At present 600 minutes of TV time for alpine disciplines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88895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Activation of fans and publicity for </a:t>
            </a:r>
            <a:r>
              <a:rPr lang="en-US" dirty="0" smtClean="0">
                <a:solidFill>
                  <a:srgbClr val="920000"/>
                </a:solidFill>
              </a:rPr>
              <a:t>CZ - Slovakia – Poland – Saxony regions</a:t>
            </a:r>
            <a:endParaRPr lang="en-US" dirty="0">
              <a:solidFill>
                <a:srgbClr val="92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support the publicity of the races we will activate the fans and we will arrange for publicity for the Czech, Slovakia, Southern Poland, and Saxony regions </a:t>
            </a:r>
          </a:p>
          <a:p>
            <a:r>
              <a:rPr lang="en-US" dirty="0" smtClean="0"/>
              <a:t>Media coverage for the </a:t>
            </a:r>
            <a:r>
              <a:rPr lang="en-US" dirty="0" err="1" smtClean="0"/>
              <a:t>neighbouring</a:t>
            </a:r>
            <a:r>
              <a:rPr lang="en-US" dirty="0" smtClean="0"/>
              <a:t> regions outside the Czech Republic </a:t>
            </a:r>
          </a:p>
          <a:p>
            <a:r>
              <a:rPr lang="en-US" dirty="0" smtClean="0"/>
              <a:t>Planned media campaigns and PR coverage even outside the Czech Republic – in Southern Poland, Saxony, and Slovakia (</a:t>
            </a:r>
            <a:r>
              <a:rPr lang="en-US" dirty="0" err="1" smtClean="0"/>
              <a:t>Eurosport</a:t>
            </a:r>
            <a:r>
              <a:rPr lang="en-US" dirty="0" smtClean="0"/>
              <a:t>, billboards)</a:t>
            </a:r>
          </a:p>
          <a:p>
            <a:r>
              <a:rPr lang="en-US" dirty="0" err="1" smtClean="0"/>
              <a:t>Špindlerův</a:t>
            </a:r>
            <a:r>
              <a:rPr lang="en-US" dirty="0" smtClean="0"/>
              <a:t> </a:t>
            </a:r>
            <a:r>
              <a:rPr lang="en-US" dirty="0" err="1" smtClean="0"/>
              <a:t>Mlýn</a:t>
            </a:r>
            <a:r>
              <a:rPr lang="en-US" dirty="0" smtClean="0"/>
              <a:t> as the best ski resort in the Czech Republic is attractive for skiers and fans from Poland and Saxony. Natural partnership occurs with Slovakia.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423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Involvement of secondary schools in the Hradec Kralove Region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Regional Program to promote skiing “</a:t>
            </a:r>
            <a:r>
              <a:rPr lang="en-US" dirty="0" err="1" smtClean="0"/>
              <a:t>Fandime</a:t>
            </a:r>
            <a:r>
              <a:rPr lang="en-US" dirty="0" smtClean="0"/>
              <a:t> </a:t>
            </a:r>
            <a:r>
              <a:rPr lang="en-US" dirty="0" err="1" smtClean="0"/>
              <a:t>lyzovani</a:t>
            </a:r>
            <a:r>
              <a:rPr lang="en-US" dirty="0" smtClean="0"/>
              <a:t>” targets the group of 16 - 20 years of age.</a:t>
            </a:r>
            <a:endParaRPr lang="cs-CZ" dirty="0" smtClean="0"/>
          </a:p>
          <a:p>
            <a:pPr lvl="0"/>
            <a:r>
              <a:rPr lang="en-US" dirty="0" smtClean="0">
                <a:ea typeface="Calibri"/>
                <a:cs typeface="Times New Roman"/>
              </a:rPr>
              <a:t>Long term project concerning the Alpine ski World Cup at schools – projects on particular athletes, event venues, etc.</a:t>
            </a:r>
          </a:p>
          <a:p>
            <a:pPr lvl="0"/>
            <a:r>
              <a:rPr lang="en-US" dirty="0" smtClean="0">
                <a:ea typeface="Calibri"/>
                <a:cs typeface="Times New Roman"/>
              </a:rPr>
              <a:t>Establishing the athletes fan clubs at schools around the region to improve the event atmosphere and enhance the athlete - fan interaction</a:t>
            </a:r>
          </a:p>
          <a:p>
            <a:pPr lvl="0"/>
            <a:r>
              <a:rPr lang="en-US" dirty="0" smtClean="0">
                <a:ea typeface="Calibri"/>
                <a:cs typeface="Times New Roman"/>
              </a:rPr>
              <a:t>Bringing the schoolchildren to the event to improve the atmosphere</a:t>
            </a:r>
            <a:endParaRPr lang="cs-CZ" dirty="0" smtClean="0">
              <a:ea typeface="Calibri"/>
              <a:cs typeface="Times New Roman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In 2011 75 busses brought 3000 high school students to watch the WC event  - a successful project of fan activation to be repeated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Regional and state Authorities’ Support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Hradec Kralove Region Government support</a:t>
            </a:r>
            <a:endParaRPr lang="cs-CZ" dirty="0" smtClean="0"/>
          </a:p>
          <a:p>
            <a:pPr lvl="1"/>
            <a:r>
              <a:rPr lang="en-US" dirty="0" smtClean="0"/>
              <a:t>Support for Secondary School project</a:t>
            </a:r>
          </a:p>
          <a:p>
            <a:pPr lvl="1"/>
            <a:r>
              <a:rPr lang="en-US" dirty="0" smtClean="0"/>
              <a:t>Providing transportation for the students</a:t>
            </a:r>
          </a:p>
          <a:p>
            <a:pPr lvl="1">
              <a:buNone/>
            </a:pPr>
            <a:endParaRPr lang="cs-CZ" dirty="0" smtClean="0"/>
          </a:p>
          <a:p>
            <a:pPr lvl="0"/>
            <a:r>
              <a:rPr lang="en-US" dirty="0" smtClean="0"/>
              <a:t>Support from the government of the Czech Republic</a:t>
            </a:r>
          </a:p>
          <a:p>
            <a:pPr lvl="1"/>
            <a:r>
              <a:rPr lang="en-US" dirty="0" smtClean="0"/>
              <a:t>State financial support</a:t>
            </a:r>
            <a:endParaRPr lang="cs-CZ" dirty="0" smtClean="0"/>
          </a:p>
          <a:p>
            <a:pPr lvl="1"/>
            <a:r>
              <a:rPr lang="en-US" dirty="0" smtClean="0"/>
              <a:t>Patronage of the government  officials</a:t>
            </a:r>
            <a:endParaRPr lang="cs-CZ" dirty="0" smtClean="0"/>
          </a:p>
          <a:p>
            <a:pPr lvl="1"/>
            <a:r>
              <a:rPr lang="en-US" dirty="0" smtClean="0"/>
              <a:t>Direct participation of the government officials - enhancing the prestige of the event</a:t>
            </a:r>
          </a:p>
          <a:p>
            <a:pPr lvl="1"/>
            <a:r>
              <a:rPr lang="en-US" dirty="0" smtClean="0"/>
              <a:t>A government program to enhance tourism in the CZ targets skiing as one of the means to achieve the goal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8315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Alpine Skiing – part of national government program </a:t>
            </a:r>
            <a:r>
              <a:rPr lang="en-US" dirty="0" err="1" smtClean="0"/>
              <a:t>CzechTourism</a:t>
            </a:r>
            <a:r>
              <a:rPr lang="en-US" dirty="0" smtClean="0"/>
              <a:t> to enhance tourism in CZ</a:t>
            </a:r>
            <a:endParaRPr lang="en-US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065315"/>
          </a:xfrm>
        </p:spPr>
        <p:txBody>
          <a:bodyPr/>
          <a:lstStyle/>
          <a:p>
            <a:r>
              <a:rPr lang="en-US" dirty="0" err="1" smtClean="0"/>
              <a:t>Sarka</a:t>
            </a:r>
            <a:r>
              <a:rPr lang="en-US" dirty="0" smtClean="0"/>
              <a:t> </a:t>
            </a:r>
            <a:r>
              <a:rPr lang="en-US" dirty="0" err="1" smtClean="0"/>
              <a:t>Zahrobska</a:t>
            </a:r>
            <a:r>
              <a:rPr lang="en-US" dirty="0" smtClean="0"/>
              <a:t> chosen as a representative of sport for „LETS CREATE STORIES ABOUT CZECH REPUBLIC“ program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01816"/>
            <a:ext cx="4038600" cy="2522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805145" y="5517232"/>
            <a:ext cx="7338855" cy="384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296" y="3140968"/>
            <a:ext cx="1138238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403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365" r="-400"/>
          <a:stretch/>
        </p:blipFill>
        <p:spPr>
          <a:xfrm>
            <a:off x="0" y="-269840"/>
            <a:ext cx="9180512" cy="712784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051720" y="5520134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Špindlerův Mlýn – </a:t>
            </a:r>
            <a:r>
              <a:rPr lang="cs-CZ" sz="3200" b="1" dirty="0" err="1">
                <a:solidFill>
                  <a:schemeClr val="bg1"/>
                </a:solidFill>
                <a:latin typeface="Trebuchet MS" pitchFamily="34" charset="0"/>
              </a:rPr>
              <a:t>the</a:t>
            </a:r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cs-CZ" sz="3200" b="1" dirty="0" err="1">
                <a:solidFill>
                  <a:schemeClr val="bg1"/>
                </a:solidFill>
                <a:latin typeface="Trebuchet MS" pitchFamily="34" charset="0"/>
              </a:rPr>
              <a:t>right</a:t>
            </a:r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cs-CZ" sz="3200" b="1" dirty="0" err="1">
                <a:solidFill>
                  <a:schemeClr val="bg1"/>
                </a:solidFill>
                <a:latin typeface="Trebuchet MS" pitchFamily="34" charset="0"/>
              </a:rPr>
              <a:t>choice</a:t>
            </a:r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.</a:t>
            </a:r>
          </a:p>
          <a:p>
            <a:r>
              <a:rPr lang="cs-CZ" sz="3200" b="1" dirty="0" err="1">
                <a:solidFill>
                  <a:schemeClr val="bg1"/>
                </a:solidFill>
                <a:latin typeface="Trebuchet MS" pitchFamily="34" charset="0"/>
              </a:rPr>
              <a:t>Thank</a:t>
            </a:r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cs-CZ" sz="3200" b="1" dirty="0" err="1">
                <a:solidFill>
                  <a:schemeClr val="bg1"/>
                </a:solidFill>
                <a:latin typeface="Trebuchet MS" pitchFamily="34" charset="0"/>
              </a:rPr>
              <a:t>you</a:t>
            </a:r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cs-CZ" sz="3200" b="1" dirty="0" err="1">
                <a:solidFill>
                  <a:schemeClr val="bg1"/>
                </a:solidFill>
                <a:latin typeface="Trebuchet MS" pitchFamily="34" charset="0"/>
              </a:rPr>
              <a:t>for</a:t>
            </a:r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cs-CZ" sz="3200" b="1" dirty="0" err="1">
                <a:solidFill>
                  <a:schemeClr val="bg1"/>
                </a:solidFill>
                <a:latin typeface="Trebuchet MS" pitchFamily="34" charset="0"/>
              </a:rPr>
              <a:t>your</a:t>
            </a:r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cs-CZ" sz="3200" b="1" dirty="0" err="1">
                <a:solidFill>
                  <a:schemeClr val="bg1"/>
                </a:solidFill>
                <a:latin typeface="Trebuchet MS" pitchFamily="34" charset="0"/>
              </a:rPr>
              <a:t>attention</a:t>
            </a:r>
            <a:r>
              <a:rPr lang="cs-CZ" sz="3200" b="1" dirty="0">
                <a:solidFill>
                  <a:schemeClr val="bg1"/>
                </a:solidFill>
                <a:latin typeface="Trebuchet MS" pitchFamily="34" charset="0"/>
              </a:rPr>
              <a:t>. </a:t>
            </a:r>
          </a:p>
          <a:p>
            <a:endParaRPr lang="cs-CZ" sz="3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3771" y="44624"/>
            <a:ext cx="795165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0392" y="44624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4472" y="44624"/>
            <a:ext cx="540383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8423" y="47009"/>
            <a:ext cx="1009812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-27384"/>
            <a:ext cx="3316500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668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920000"/>
                </a:solidFill>
              </a:rPr>
              <a:t>Špindlerův Mlýn </a:t>
            </a:r>
            <a:r>
              <a:rPr lang="en-US" dirty="0" smtClean="0"/>
              <a:t>- a proven organizer of Alpine Ski World Cup events</a:t>
            </a:r>
            <a:endParaRPr lang="cs-CZ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3"/>
            <a:ext cx="9170589" cy="494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8315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" y="1484784"/>
            <a:ext cx="9143999" cy="5365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920000"/>
                </a:solidFill>
              </a:rPr>
              <a:t>Špindlerův</a:t>
            </a:r>
            <a:r>
              <a:rPr lang="en-US" dirty="0" smtClean="0">
                <a:solidFill>
                  <a:srgbClr val="920000"/>
                </a:solidFill>
              </a:rPr>
              <a:t> </a:t>
            </a:r>
            <a:r>
              <a:rPr lang="en-US" dirty="0" err="1" smtClean="0">
                <a:solidFill>
                  <a:srgbClr val="920000"/>
                </a:solidFill>
              </a:rPr>
              <a:t>Mlýn</a:t>
            </a:r>
            <a:r>
              <a:rPr lang="en-US" dirty="0" smtClean="0">
                <a:solidFill>
                  <a:srgbClr val="920000"/>
                </a:solidFill>
              </a:rPr>
              <a:t> </a:t>
            </a:r>
            <a:r>
              <a:rPr lang="en-US" dirty="0" smtClean="0"/>
              <a:t>– experienced team of organizers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249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897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defRPr/>
            </a:pP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Interregional significance - close cooperation with Slovakia – </a:t>
            </a:r>
            <a:r>
              <a:rPr lang="en-US" dirty="0" err="1" smtClean="0">
                <a:solidFill>
                  <a:schemeClr val="tx1"/>
                </a:solidFill>
              </a:rPr>
              <a:t>Jasna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/>
          <a:lstStyle/>
          <a:p>
            <a:pPr lvl="0"/>
            <a:r>
              <a:rPr lang="en-US" sz="2400" dirty="0" smtClean="0"/>
              <a:t>PROPOSED </a:t>
            </a:r>
            <a:r>
              <a:rPr lang="en-US" sz="2400" b="1" dirty="0" smtClean="0"/>
              <a:t>INTERCONNECTION OF EVENTS </a:t>
            </a:r>
            <a:r>
              <a:rPr lang="en-US" sz="2400" dirty="0" smtClean="0"/>
              <a:t>HELD IN CZ AND SVK</a:t>
            </a:r>
          </a:p>
          <a:p>
            <a:r>
              <a:rPr lang="en-US" sz="2400" b="1" dirty="0" smtClean="0"/>
              <a:t>Taking events in turns </a:t>
            </a:r>
            <a:r>
              <a:rPr lang="en-US" sz="2400" dirty="0" smtClean="0"/>
              <a:t>- even years in CZ, odd years in SVK</a:t>
            </a:r>
            <a:endParaRPr lang="cs-CZ" sz="2400" dirty="0" smtClean="0"/>
          </a:p>
          <a:p>
            <a:pPr lvl="0"/>
            <a:r>
              <a:rPr lang="en-US" sz="2400" b="1" dirty="0" smtClean="0"/>
              <a:t>TMR</a:t>
            </a:r>
            <a:r>
              <a:rPr lang="en-US" sz="2400" dirty="0" smtClean="0"/>
              <a:t> as a runner of </a:t>
            </a:r>
            <a:r>
              <a:rPr lang="en-US" sz="2400" b="1" dirty="0" smtClean="0"/>
              <a:t>both</a:t>
            </a:r>
            <a:r>
              <a:rPr lang="en-US" sz="2400" dirty="0" smtClean="0"/>
              <a:t> </a:t>
            </a:r>
            <a:r>
              <a:rPr lang="en-US" sz="2400" dirty="0" err="1" smtClean="0"/>
              <a:t>Spindleruv</a:t>
            </a:r>
            <a:r>
              <a:rPr lang="en-US" sz="2400" dirty="0" smtClean="0"/>
              <a:t> </a:t>
            </a:r>
            <a:r>
              <a:rPr lang="en-US" sz="2400" dirty="0" err="1" smtClean="0"/>
              <a:t>Mlyn</a:t>
            </a:r>
            <a:r>
              <a:rPr lang="en-US" sz="2400" dirty="0" smtClean="0"/>
              <a:t> and </a:t>
            </a:r>
            <a:r>
              <a:rPr lang="en-US" sz="2400" dirty="0" err="1" smtClean="0"/>
              <a:t>Jasna</a:t>
            </a:r>
            <a:r>
              <a:rPr lang="en-US" sz="2400" dirty="0" smtClean="0"/>
              <a:t> – the best and biggest ski areas in the CZ and  SVK</a:t>
            </a:r>
            <a:endParaRPr lang="cs-CZ" sz="2400" dirty="0" smtClean="0"/>
          </a:p>
          <a:p>
            <a:pPr lvl="0"/>
            <a:r>
              <a:rPr lang="en-US" sz="2400" dirty="0" smtClean="0"/>
              <a:t>Common state and ski association heritage</a:t>
            </a:r>
            <a:endParaRPr lang="cs-CZ" sz="2400" dirty="0" smtClean="0"/>
          </a:p>
          <a:p>
            <a:pPr lvl="0"/>
            <a:r>
              <a:rPr lang="en-US" sz="2400" dirty="0" smtClean="0"/>
              <a:t>Common goals in tourism development of the Central European Region</a:t>
            </a:r>
            <a:endParaRPr lang="cs-CZ" sz="2400" dirty="0" smtClean="0"/>
          </a:p>
          <a:p>
            <a:pPr lvl="0"/>
            <a:r>
              <a:rPr lang="en-US" sz="2400" dirty="0" smtClean="0"/>
              <a:t>Common goals on the field of sports – tradition of mutual cooperation and assistance</a:t>
            </a: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ctr"/>
            <a:r>
              <a:rPr lang="cs-CZ" dirty="0" err="1">
                <a:solidFill>
                  <a:srgbClr val="920000"/>
                </a:solidFill>
              </a:rPr>
              <a:t>Skiareál</a:t>
            </a:r>
            <a:r>
              <a:rPr lang="cs-CZ" dirty="0">
                <a:solidFill>
                  <a:srgbClr val="920000"/>
                </a:solidFill>
              </a:rPr>
              <a:t> Špindlerův Mlýn </a:t>
            </a:r>
            <a:r>
              <a:rPr lang="cs-CZ" dirty="0"/>
              <a:t>- </a:t>
            </a:r>
            <a:r>
              <a:rPr lang="en-US" dirty="0" smtClean="0"/>
              <a:t>novelties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innovation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3024336"/>
          </a:xfrm>
        </p:spPr>
        <p:txBody>
          <a:bodyPr/>
          <a:lstStyle/>
          <a:p>
            <a:r>
              <a:rPr lang="cs-CZ" dirty="0" smtClean="0"/>
              <a:t>New </a:t>
            </a:r>
            <a:r>
              <a:rPr lang="cs-CZ" dirty="0" err="1"/>
              <a:t>financially</a:t>
            </a:r>
            <a:r>
              <a:rPr lang="cs-CZ" dirty="0"/>
              <a:t> </a:t>
            </a:r>
            <a:r>
              <a:rPr lang="cs-CZ" dirty="0" err="1"/>
              <a:t>strong</a:t>
            </a:r>
            <a:r>
              <a:rPr lang="cs-CZ" dirty="0"/>
              <a:t> </a:t>
            </a:r>
            <a:r>
              <a:rPr lang="cs-CZ" dirty="0" err="1"/>
              <a:t>operator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Skiareál</a:t>
            </a:r>
            <a:r>
              <a:rPr lang="cs-CZ" dirty="0"/>
              <a:t> Špindlerův </a:t>
            </a:r>
            <a:r>
              <a:rPr lang="cs-CZ" dirty="0" smtClean="0"/>
              <a:t>Mlýn</a:t>
            </a:r>
            <a:r>
              <a:rPr lang="en-US" dirty="0" smtClean="0"/>
              <a:t> - </a:t>
            </a:r>
            <a:r>
              <a:rPr lang="en-US" b="1" dirty="0" smtClean="0"/>
              <a:t>M</a:t>
            </a:r>
            <a:r>
              <a:rPr lang="cs-CZ" b="1" dirty="0" err="1" smtClean="0"/>
              <a:t>elida</a:t>
            </a:r>
            <a:r>
              <a:rPr lang="cs-CZ" b="1" dirty="0" smtClean="0"/>
              <a:t> </a:t>
            </a:r>
            <a:r>
              <a:rPr lang="cs-CZ" b="1" dirty="0"/>
              <a:t>a.s. </a:t>
            </a:r>
            <a:r>
              <a:rPr lang="cs-CZ" b="1" dirty="0" err="1"/>
              <a:t>with</a:t>
            </a:r>
            <a:r>
              <a:rPr lang="cs-CZ" b="1" dirty="0"/>
              <a:t> TMR </a:t>
            </a:r>
            <a:r>
              <a:rPr lang="cs-CZ" b="1" dirty="0" err="1"/>
              <a:t>participation</a:t>
            </a:r>
            <a:endParaRPr lang="cs-CZ" b="1" dirty="0"/>
          </a:p>
          <a:p>
            <a:pPr lvl="0"/>
            <a:r>
              <a:rPr lang="en-US" dirty="0" smtClean="0"/>
              <a:t>initial investment of CZK 800,000,000 = EUR 32,000,000</a:t>
            </a:r>
            <a:endParaRPr lang="cs-CZ" dirty="0" smtClean="0"/>
          </a:p>
          <a:p>
            <a:pPr lvl="0"/>
            <a:r>
              <a:rPr lang="en-US" dirty="0" smtClean="0"/>
              <a:t>15 km of new slopes</a:t>
            </a:r>
          </a:p>
          <a:p>
            <a:pPr lvl="0"/>
            <a:r>
              <a:rPr lang="en-US" dirty="0" smtClean="0"/>
              <a:t>4 new cable cars and 2 ski lifts</a:t>
            </a:r>
          </a:p>
          <a:p>
            <a:pPr lvl="0"/>
            <a:r>
              <a:rPr lang="en-US" dirty="0" smtClean="0"/>
              <a:t>20 new catering facilities</a:t>
            </a:r>
          </a:p>
          <a:p>
            <a:pPr lvl="0"/>
            <a:r>
              <a:rPr lang="en-US" dirty="0" smtClean="0"/>
              <a:t>new snow making devices and enhanced course safety</a:t>
            </a:r>
          </a:p>
          <a:p>
            <a:pPr lvl="0"/>
            <a:r>
              <a:rPr lang="en-US" dirty="0" smtClean="0"/>
              <a:t>less impact of events on normal operation of the area - more spectators along the course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46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b="-503"/>
          <a:stretch/>
        </p:blipFill>
        <p:spPr>
          <a:xfrm>
            <a:off x="0" y="-27384"/>
            <a:ext cx="9180512" cy="6885384"/>
          </a:xfrm>
        </p:spPr>
      </p:pic>
    </p:spTree>
    <p:extLst>
      <p:ext uri="{BB962C8B-B14F-4D97-AF65-F5344CB8AC3E}">
        <p14:creationId xmlns:p14="http://schemas.microsoft.com/office/powerpoint/2010/main" xmlns="" val="327305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920000"/>
                </a:solidFill>
              </a:rPr>
              <a:t>Skiareál</a:t>
            </a:r>
            <a:r>
              <a:rPr lang="en-US" dirty="0" smtClean="0">
                <a:solidFill>
                  <a:srgbClr val="920000"/>
                </a:solidFill>
              </a:rPr>
              <a:t> </a:t>
            </a:r>
            <a:r>
              <a:rPr lang="en-US" dirty="0" err="1" smtClean="0">
                <a:solidFill>
                  <a:srgbClr val="920000"/>
                </a:solidFill>
              </a:rPr>
              <a:t>Špindlerův</a:t>
            </a:r>
            <a:r>
              <a:rPr lang="en-US" dirty="0" smtClean="0">
                <a:solidFill>
                  <a:srgbClr val="920000"/>
                </a:solidFill>
              </a:rPr>
              <a:t> </a:t>
            </a:r>
            <a:r>
              <a:rPr lang="en-US" dirty="0" err="1" smtClean="0">
                <a:solidFill>
                  <a:srgbClr val="920000"/>
                </a:solidFill>
              </a:rPr>
              <a:t>Mlýn</a:t>
            </a:r>
            <a:r>
              <a:rPr lang="en-US" dirty="0" smtClean="0">
                <a:solidFill>
                  <a:srgbClr val="920000"/>
                </a:solidFill>
              </a:rPr>
              <a:t> - </a:t>
            </a:r>
            <a:r>
              <a:rPr lang="en-US" dirty="0" smtClean="0"/>
              <a:t>modernization of the resort – major improvement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en-US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3861048"/>
            <a:ext cx="9144000" cy="2606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ROMOVKA-shop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1268760"/>
            <a:ext cx="9144000" cy="2376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Šipka doprava 6"/>
          <p:cNvSpPr/>
          <p:nvPr/>
        </p:nvSpPr>
        <p:spPr>
          <a:xfrm>
            <a:off x="4283968" y="5229200"/>
            <a:ext cx="504056" cy="2137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Šipka doprava 4"/>
          <p:cNvSpPr/>
          <p:nvPr/>
        </p:nvSpPr>
        <p:spPr>
          <a:xfrm>
            <a:off x="4355976" y="2492896"/>
            <a:ext cx="504056" cy="2137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26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1499</Words>
  <Application>Microsoft Office PowerPoint</Application>
  <PresentationFormat>Předvádění na obrazovce (4:3)</PresentationFormat>
  <Paragraphs>128</Paragraphs>
  <Slides>29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Motiv systému Office</vt:lpstr>
      <vt:lpstr>World Cup in Špindlerův Mlýn:  the right choice</vt:lpstr>
      <vt:lpstr>Špindlerův Mlýn - a proven organizer of Alpine Ski World Cup events</vt:lpstr>
      <vt:lpstr>Špindlerův Mlýn - a proven organizer of Alpine Ski World Cup events</vt:lpstr>
      <vt:lpstr>Špindlerův Mlýn – experienced team of organizers</vt:lpstr>
      <vt:lpstr>Snímek 5</vt:lpstr>
      <vt:lpstr> Interregional significance - close cooperation with Slovakia – Jasna </vt:lpstr>
      <vt:lpstr>Skiareál Špindlerův Mlýn - novelties and innovation</vt:lpstr>
      <vt:lpstr>Snímek 8</vt:lpstr>
      <vt:lpstr>Skiareál Špindlerův Mlýn - modernization of the resort – major improvement</vt:lpstr>
      <vt:lpstr>Špindlerův Mlýn - courses</vt:lpstr>
      <vt:lpstr>Špindlerův Mlýn - finish area</vt:lpstr>
      <vt:lpstr>Špindlerův Mlýn – the finish area </vt:lpstr>
      <vt:lpstr>Snímek 13</vt:lpstr>
      <vt:lpstr>Snímek 14</vt:lpstr>
      <vt:lpstr>Špindlerův Mlýn –view of the course from the finish area</vt:lpstr>
      <vt:lpstr>The Town of Spindleruv Mlyn Modernization</vt:lpstr>
      <vt:lpstr>Improved conditions for athletes and teams</vt:lpstr>
      <vt:lpstr>Enhanced FIS VIP and VIP hospitality </vt:lpstr>
      <vt:lpstr>Involvement of Alpine skiing legends from the region</vt:lpstr>
      <vt:lpstr>Greater publicity and improved promotion – larger number of spectators and better atmosphere </vt:lpstr>
      <vt:lpstr>Long term TV projects to promote Alpine Skiing and the World Cup in CZ</vt:lpstr>
      <vt:lpstr>“S CT Sport na vrchol” – a project to promote alpine skiing on national TV channel </vt:lpstr>
      <vt:lpstr>Snímek 23</vt:lpstr>
      <vt:lpstr>Promotion of alpine skiing on national TV: „ TV project ALLIANZ Czech Cup“</vt:lpstr>
      <vt:lpstr>Activation of fans and publicity for CZ - Slovakia – Poland – Saxony regions</vt:lpstr>
      <vt:lpstr>Involvement of secondary schools in the Hradec Kralove Region</vt:lpstr>
      <vt:lpstr>Regional and state Authorities’ Support </vt:lpstr>
      <vt:lpstr>Alpine Skiing – part of national government program CzechTourism to enhance tourism in CZ</vt:lpstr>
      <vt:lpstr>Snímek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AHA Communications</dc:creator>
  <cp:lastModifiedBy>R61</cp:lastModifiedBy>
  <cp:revision>171</cp:revision>
  <dcterms:created xsi:type="dcterms:W3CDTF">2013-08-30T07:58:23Z</dcterms:created>
  <dcterms:modified xsi:type="dcterms:W3CDTF">2013-09-17T14:38:34Z</dcterms:modified>
</cp:coreProperties>
</file>